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5814" r:id="rId5"/>
    <p:sldId id="5815" r:id="rId6"/>
    <p:sldId id="5829" r:id="rId7"/>
    <p:sldId id="5810" r:id="rId8"/>
    <p:sldId id="5816" r:id="rId9"/>
    <p:sldId id="5818" r:id="rId10"/>
    <p:sldId id="5837" r:id="rId11"/>
    <p:sldId id="5839" r:id="rId12"/>
    <p:sldId id="5846" r:id="rId13"/>
    <p:sldId id="5811" r:id="rId14"/>
    <p:sldId id="5819" r:id="rId15"/>
    <p:sldId id="5820" r:id="rId16"/>
    <p:sldId id="5830" r:id="rId17"/>
    <p:sldId id="5831" r:id="rId18"/>
    <p:sldId id="5832" r:id="rId19"/>
    <p:sldId id="5833" r:id="rId20"/>
    <p:sldId id="5834" r:id="rId21"/>
    <p:sldId id="5838" r:id="rId22"/>
    <p:sldId id="5821" r:id="rId23"/>
    <p:sldId id="5822" r:id="rId24"/>
    <p:sldId id="5812" r:id="rId25"/>
    <p:sldId id="5824" r:id="rId26"/>
    <p:sldId id="5841" r:id="rId27"/>
    <p:sldId id="5836" r:id="rId28"/>
    <p:sldId id="5840" r:id="rId29"/>
    <p:sldId id="5842" r:id="rId30"/>
    <p:sldId id="5843" r:id="rId31"/>
    <p:sldId id="5825" r:id="rId32"/>
    <p:sldId id="5813" r:id="rId33"/>
    <p:sldId id="5844" r:id="rId34"/>
    <p:sldId id="5845" r:id="rId35"/>
    <p:sldId id="5827" r:id="rId36"/>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309481"/>
    <a:srgbClr val="003C8B"/>
    <a:srgbClr val="D3EEE9"/>
    <a:srgbClr val="22809E"/>
    <a:srgbClr val="3C91A0"/>
    <a:srgbClr val="26599C"/>
    <a:srgbClr val="39B099"/>
    <a:srgbClr val="2A9195"/>
    <a:srgbClr val="ABCFFF"/>
    <a:srgbClr val="8FB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08" autoAdjust="0"/>
    <p:restoredTop sz="95652" autoAdjust="0"/>
  </p:normalViewPr>
  <p:slideViewPr>
    <p:cSldViewPr snapToGrid="0" showGuides="1">
      <p:cViewPr varScale="1">
        <p:scale>
          <a:sx n="105" d="100"/>
          <a:sy n="105" d="100"/>
        </p:scale>
        <p:origin x="1158" y="114"/>
      </p:cViewPr>
      <p:guideLst>
        <p:guide pos="3840"/>
        <p:guide orient="horz" pos="216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1.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6F67BDE9-2D55-407C-98B2-E2DF74583E41}"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02BD924A-1BD4-4D96-AE1B-CA9C4B79CE3E}"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BD924A-1BD4-4D96-AE1B-CA9C4B79CE3E}"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hyx</a:t>
            </a:r>
            <a:r>
              <a:rPr lang="zh-CN" altLang="en-US"/>
              <a:t>：微调方面一开始想要尝试做航概数据集，尝试后发现爬取和构建数据集比较困难，又尝试利用大模型进行航空航天科普知识问答对生成，但是多样性和数据集规模欠缺，导致训练过短，效果不佳；于是开始在</a:t>
            </a:r>
            <a:r>
              <a:rPr lang="en-US" altLang="zh-CN"/>
              <a:t>huggingface</a:t>
            </a:r>
            <a:r>
              <a:rPr lang="zh-CN" altLang="en-US"/>
              <a:t>上筛选大规模的中文专业领域内微调数据集，最终落脚到 </a:t>
            </a:r>
            <a:r>
              <a:rPr lang="en-US" altLang="zh-CN"/>
              <a:t>MedChat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BD924A-1BD4-4D96-AE1B-CA9C4B79CE3E}"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这是</a:t>
            </a:r>
            <a:r>
              <a:rPr lang="zh-CN" altLang="en-US">
                <a:cs typeface="Arial" panose="020B0604020202020204" pitchFamily="34" charset="0"/>
              </a:rPr>
              <a:t>微调模型的训练参数，包括训练用到的输入</a:t>
            </a:r>
            <a:r>
              <a:rPr lang="en-US" altLang="zh-CN">
                <a:cs typeface="Arial" panose="020B0604020202020204" pitchFamily="34" charset="0"/>
              </a:rPr>
              <a:t>token</a:t>
            </a:r>
            <a:r>
              <a:rPr lang="zh-CN" altLang="en-US">
                <a:cs typeface="Arial" panose="020B0604020202020204" pitchFamily="34" charset="0"/>
              </a:rPr>
              <a:t>数目，训练时间以及最后损失等等。我们的微调大概花了</a:t>
            </a:r>
            <a:r>
              <a:rPr lang="en-US" altLang="zh-CN">
                <a:cs typeface="Arial" panose="020B0604020202020204" pitchFamily="34" charset="0"/>
              </a:rPr>
              <a:t>3</a:t>
            </a:r>
            <a:r>
              <a:rPr lang="zh-CN" altLang="en-US">
                <a:cs typeface="Arial" panose="020B0604020202020204" pitchFamily="34" charset="0"/>
              </a:rPr>
              <a:t>个小时</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为了</a:t>
            </a:r>
            <a:r>
              <a:rPr lang="zh-CN" altLang="en-US">
                <a:cs typeface="Arial" panose="020B0604020202020204" pitchFamily="34" charset="0"/>
              </a:rPr>
              <a:t>验证微调给模型带来的效果，我们使用</a:t>
            </a:r>
            <a:r>
              <a:rPr lang="en-US" altLang="zh-CN">
                <a:cs typeface="Arial" panose="020B0604020202020204" pitchFamily="34" charset="0"/>
              </a:rPr>
              <a:t>medchat</a:t>
            </a:r>
            <a:r>
              <a:rPr lang="zh-CN" altLang="en-US">
                <a:cs typeface="Arial" panose="020B0604020202020204" pitchFamily="34" charset="0"/>
              </a:rPr>
              <a:t>的验证集对原始模型和微调后模型都进行了评估，评估数据一共有</a:t>
            </a:r>
            <a:r>
              <a:rPr lang="en-US" altLang="zh-CN">
                <a:cs typeface="Arial" panose="020B0604020202020204" pitchFamily="34" charset="0"/>
              </a:rPr>
              <a:t>500</a:t>
            </a:r>
            <a:r>
              <a:rPr lang="zh-CN" altLang="en-US">
                <a:cs typeface="Arial" panose="020B0604020202020204" pitchFamily="34" charset="0"/>
              </a:rPr>
              <a:t>条。评估指标采用</a:t>
            </a:r>
            <a:r>
              <a:rPr lang="en-US" altLang="zh-CN"/>
              <a:t>BERT F1 Score</a:t>
            </a:r>
            <a:r>
              <a:rPr lang="zh-CN" altLang="en-US"/>
              <a:t>对模型生成结果与参考答案之间的语义一致性进行比较。，从而分析性能的提升效果。下面两张图靠上的是微调前的输出结果，约为</a:t>
            </a:r>
            <a:r>
              <a:rPr lang="en-US" altLang="zh-CN"/>
              <a:t>0.63</a:t>
            </a:r>
            <a:r>
              <a:rPr lang="zh-CN" altLang="en-US"/>
              <a:t>，靠下的是微调后的输出结果，约为</a:t>
            </a:r>
            <a:r>
              <a:rPr lang="en-US" altLang="zh-CN"/>
              <a:t>0.7</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显然，微调后模型的</a:t>
            </a:r>
            <a:r>
              <a:rPr lang="en-US" altLang="zh-CN"/>
              <a:t>BERT F1 Score</a:t>
            </a:r>
            <a:r>
              <a:rPr lang="zh-CN" altLang="en-US"/>
              <a:t>由</a:t>
            </a:r>
            <a:r>
              <a:rPr lang="en-US" altLang="zh-CN"/>
              <a:t>0.63</a:t>
            </a:r>
            <a:r>
              <a:rPr lang="zh-CN" altLang="en-US"/>
              <a:t>左右提升至</a:t>
            </a:r>
            <a:r>
              <a:rPr lang="en-US" altLang="zh-CN"/>
              <a:t>0.70</a:t>
            </a:r>
            <a:r>
              <a:rPr lang="zh-CN" altLang="en-US"/>
              <a:t>左右，说明模型在规模确定为</a:t>
            </a:r>
            <a:r>
              <a:rPr lang="en-US" altLang="zh-CN"/>
              <a:t>0.6B</a:t>
            </a:r>
            <a:r>
              <a:rPr lang="zh-CN" altLang="en-US"/>
              <a:t>的前提下，在中文医疗问答语义准确度方面实现了约</a:t>
            </a:r>
            <a:r>
              <a:rPr lang="en-US" altLang="zh-CN"/>
              <a:t>11%</a:t>
            </a:r>
            <a:r>
              <a:rPr lang="zh-CN" altLang="en-US"/>
              <a:t>的性能提升</a:t>
            </a:r>
            <a:endParaRPr lang="zh-CN" altLang="en-US"/>
          </a:p>
          <a:p>
            <a:endParaRPr lang="zh-CN" altLang="en-US"/>
          </a:p>
          <a:p>
            <a:r>
              <a:rPr lang="zh-CN" altLang="en-US"/>
              <a:t>但是我们也能注意到，其实即使是微调后模型的绝对指标水平仍处于中等区间，我们推测这很可能受限于模型参数规模、训练数据覆盖范围以及自动化评测指标本身的局限性</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除了</a:t>
            </a:r>
            <a:r>
              <a:rPr lang="zh-CN" altLang="en-US">
                <a:cs typeface="Arial" panose="020B0604020202020204" pitchFamily="34" charset="0"/>
              </a:rPr>
              <a:t>进行语义一致性的衡量，我们还对微调前后的结果进行了人工核查，发现了样例中的情况。这是由于</a:t>
            </a:r>
            <a:r>
              <a:rPr lang="en-US" altLang="zh-CN"/>
              <a:t>Base</a:t>
            </a:r>
            <a:r>
              <a:rPr lang="zh-CN" altLang="en-US"/>
              <a:t>预训练模型的训练目标主要是语言建模，而非任务导向的问答生成，在自回归生成过程中容易陷入高概率</a:t>
            </a:r>
            <a:r>
              <a:rPr lang="en-US" altLang="zh-CN"/>
              <a:t>token</a:t>
            </a:r>
            <a:r>
              <a:rPr lang="zh-CN" altLang="en-US"/>
              <a:t>序列循环</a:t>
            </a:r>
            <a:endParaRPr lang="zh-CN" altLang="en-US"/>
          </a:p>
          <a:p>
            <a:endParaRPr lang="zh-CN" altLang="en-US"/>
          </a:p>
          <a:p>
            <a:r>
              <a:rPr lang="zh-CN" altLang="en-US"/>
              <a:t>而在经过微调后，模型被显式引导学习医疗问答场景中的合理回答方式，包括信息组织结构、回答长度以及自然结束位置。微调过程在概率分布层面降低了对问题复述类</a:t>
            </a:r>
            <a:r>
              <a:rPr lang="en-US" altLang="zh-CN"/>
              <a:t> token </a:t>
            </a:r>
            <a:r>
              <a:rPr lang="zh-CN" altLang="en-US"/>
              <a:t>的依赖，缓解了重复生成问题。</a:t>
            </a:r>
            <a:endParaRPr lang="zh-CN" altLang="en-US"/>
          </a:p>
          <a:p>
            <a:endParaRPr lang="zh-CN" altLang="en-US"/>
          </a:p>
          <a:p>
            <a:r>
              <a:rPr lang="zh-CN" altLang="en-US"/>
              <a:t>因此，微调不仅在定量指标上提升了模型的语义一致性，也在生成行为层面改善了模型输出的可用性</a:t>
            </a:r>
            <a:endParaRPr lang="zh-CN" altLang="en-US"/>
          </a:p>
          <a:p>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这也是两个相同的例子</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BD924A-1BD4-4D96-AE1B-CA9C4B79CE3E}"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BD924A-1BD4-4D96-AE1B-CA9C4B79CE3E}" type="slidenum">
              <a:rPr lang="zh-CN" altLang="en-US"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BD924A-1BD4-4D96-AE1B-CA9C4B79CE3E}"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我将现有的方法分为两类，一类是</a:t>
            </a:r>
            <a:r>
              <a:rPr lang="en-US" altLang="zh-CN"/>
              <a:t>Decoding-Only</a:t>
            </a:r>
            <a:r>
              <a:rPr lang="zh-CN" altLang="en-US"/>
              <a:t>，即只对</a:t>
            </a:r>
            <a:r>
              <a:rPr lang="en-US" altLang="zh-CN"/>
              <a:t>decode</a:t>
            </a:r>
            <a:r>
              <a:rPr lang="zh-CN" altLang="en-US"/>
              <a:t>阶段起到加速作用，</a:t>
            </a:r>
            <a:r>
              <a:rPr lang="en-US" altLang="zh-CN"/>
              <a:t>prefill</a:t>
            </a:r>
            <a:r>
              <a:rPr lang="zh-CN" altLang="en-US"/>
              <a:t>阶段仍需计算全量</a:t>
            </a:r>
            <a:r>
              <a:rPr lang="en-US" altLang="zh-CN"/>
              <a:t>KV</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接下来是</a:t>
            </a:r>
            <a:r>
              <a:rPr lang="en-US" altLang="zh-CN"/>
              <a:t>Prefill-Aware</a:t>
            </a:r>
            <a:r>
              <a:rPr lang="zh-CN" altLang="en-US"/>
              <a:t>，即针对</a:t>
            </a:r>
            <a:r>
              <a:rPr lang="en-US" altLang="zh-CN"/>
              <a:t>prefill</a:t>
            </a:r>
            <a:r>
              <a:rPr lang="zh-CN" altLang="en-US"/>
              <a:t>阶段的优化，之前的方法无法减少</a:t>
            </a:r>
            <a:r>
              <a:rPr lang="en-US" altLang="zh-CN"/>
              <a:t>prefill</a:t>
            </a:r>
            <a:r>
              <a:rPr lang="zh-CN" altLang="en-US"/>
              <a:t>阶段的延迟，这三个方法聚焦于</a:t>
            </a:r>
            <a:r>
              <a:rPr lang="en-US" altLang="zh-CN"/>
              <a:t>prefill</a:t>
            </a:r>
            <a:r>
              <a:rPr lang="zh-CN" altLang="en-US"/>
              <a:t>优化</a:t>
            </a:r>
            <a:endParaRPr lang="en-US" altLang="zh-CN"/>
          </a:p>
          <a:p>
            <a:endParaRPr lang="en-US" altLang="zh-CN"/>
          </a:p>
          <a:p>
            <a:r>
              <a:rPr lang="en-US" altLang="zh-CN"/>
              <a:t>fastkv</a:t>
            </a:r>
            <a:r>
              <a:rPr lang="zh-CN" altLang="en-US"/>
              <a:t>：一般模型的浅层的注意力分布很分散，深层则逐渐集中到少数</a:t>
            </a:r>
            <a:r>
              <a:rPr lang="en-US" altLang="zh-CN"/>
              <a:t>tokens</a:t>
            </a:r>
            <a:r>
              <a:rPr lang="zh-CN" altLang="en-US"/>
              <a:t>。</a:t>
            </a:r>
            <a:endParaRPr lang="en-US" altLang="zh-CN"/>
          </a:p>
          <a:p>
            <a:r>
              <a:rPr lang="zh-CN" altLang="en-US"/>
              <a:t>前两个方法虽然减少</a:t>
            </a:r>
            <a:r>
              <a:rPr lang="en-US" altLang="zh-CN"/>
              <a:t>prefill</a:t>
            </a:r>
            <a:r>
              <a:rPr lang="zh-CN" altLang="en-US"/>
              <a:t>计算，但过早丢弃浅层信息。</a:t>
            </a:r>
            <a:endParaRPr lang="zh-CN" altLang="en-US"/>
          </a:p>
          <a:p>
            <a:endParaRPr lang="zh-CN" altLang="en-US"/>
          </a:p>
          <a:p>
            <a:r>
              <a:rPr lang="zh-CN" altLang="en-US"/>
              <a:t>这样，较深的层能看到</a:t>
            </a:r>
            <a:r>
              <a:rPr lang="en-US" altLang="zh-CN"/>
              <a:t>TSP</a:t>
            </a:r>
            <a:r>
              <a:rPr lang="zh-CN" altLang="en-US"/>
              <a:t>之前浅层的全部信息，防止早期聚焦模式不稳定，过早丢弃重要的</a:t>
            </a:r>
            <a:r>
              <a:rPr lang="en-US" altLang="zh-CN"/>
              <a:t>token</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分别评估了 单文档问答、多文档问答、文本摘要、</a:t>
            </a:r>
            <a:r>
              <a:rPr lang="en-US" altLang="zh-CN"/>
              <a:t>few</a:t>
            </a:r>
            <a:r>
              <a:rPr lang="zh-CN" altLang="en-US"/>
              <a:t>-</a:t>
            </a:r>
            <a:r>
              <a:rPr lang="en-US" altLang="zh-CN"/>
              <a:t>shot</a:t>
            </a:r>
            <a:r>
              <a:rPr lang="zh-CN" altLang="en-US"/>
              <a:t>、代码 任务的表现，可以发现几乎所有方法的表现都低于全</a:t>
            </a:r>
            <a:r>
              <a:rPr lang="en-US" altLang="zh-CN"/>
              <a:t>KV</a:t>
            </a:r>
            <a:r>
              <a:rPr lang="zh-CN" altLang="en-US"/>
              <a:t>，</a:t>
            </a:r>
            <a:r>
              <a:rPr lang="en-US" altLang="zh-CN"/>
              <a:t>SnapKV</a:t>
            </a:r>
            <a:r>
              <a:rPr lang="zh-CN" altLang="en-US"/>
              <a:t>和</a:t>
            </a:r>
            <a:r>
              <a:rPr lang="en-US" altLang="zh-CN"/>
              <a:t>FastKV</a:t>
            </a:r>
            <a:r>
              <a:rPr lang="zh-CN" altLang="en-US"/>
              <a:t>的表现更好</a:t>
            </a:r>
            <a:endParaRPr lang="zh-CN" altLang="en-US"/>
          </a:p>
          <a:p>
            <a:r>
              <a:rPr lang="zh-CN" altLang="en-US"/>
              <a:t>接下来是各优化方法系统性能评测，可以看到下面三个</a:t>
            </a:r>
            <a:r>
              <a:rPr lang="en-US" altLang="zh-CN"/>
              <a:t>prefill</a:t>
            </a:r>
            <a:r>
              <a:rPr lang="zh-CN" altLang="en-US"/>
              <a:t>-</a:t>
            </a:r>
            <a:r>
              <a:rPr lang="en-US" altLang="zh-CN"/>
              <a:t>aware</a:t>
            </a:r>
            <a:r>
              <a:rPr lang="zh-CN" altLang="en-US"/>
              <a:t>的方法，</a:t>
            </a:r>
            <a:r>
              <a:rPr lang="en-US" altLang="zh-CN"/>
              <a:t>prefill</a:t>
            </a:r>
            <a:r>
              <a:rPr lang="zh-CN" altLang="en-US"/>
              <a:t>阶段延迟都有所降低，而</a:t>
            </a:r>
            <a:r>
              <a:rPr lang="en-US" altLang="zh-CN"/>
              <a:t>decoding</a:t>
            </a:r>
            <a:r>
              <a:rPr lang="zh-CN" altLang="en-US"/>
              <a:t>-</a:t>
            </a:r>
            <a:r>
              <a:rPr lang="en-US" altLang="zh-CN"/>
              <a:t>only</a:t>
            </a:r>
            <a:r>
              <a:rPr lang="zh-CN" altLang="en-US"/>
              <a:t>的方法几乎没有变化。</a:t>
            </a:r>
            <a:endParaRPr lang="zh-CN" altLang="en-US"/>
          </a:p>
          <a:p>
            <a:r>
              <a:rPr lang="zh-CN" altLang="en-US"/>
              <a:t>他们的端到端延迟都远低于全</a:t>
            </a:r>
            <a:r>
              <a:rPr lang="en-US" altLang="zh-CN"/>
              <a:t>KV</a:t>
            </a:r>
            <a:r>
              <a:rPr lang="zh-CN" altLang="en-US"/>
              <a:t>，显存占用也略有减少</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2BD924A-1BD4-4D96-AE1B-CA9C4B79CE3E}"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尝试了多种模型后选择了</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接下来</a:t>
            </a:r>
            <a:r>
              <a:rPr lang="zh-CN" altLang="en-US">
                <a:cs typeface="Arial" panose="020B0604020202020204" pitchFamily="34" charset="0"/>
              </a:rPr>
              <a:t>是一些关键参数的设置，，我们在</a:t>
            </a:r>
            <a:r>
              <a:rPr lang="en-US" altLang="zh-CN">
                <a:cs typeface="Arial" panose="020B0604020202020204" pitchFamily="34" charset="0"/>
              </a:rPr>
              <a:t>4</a:t>
            </a:r>
            <a:r>
              <a:rPr lang="zh-CN" altLang="en-US">
                <a:cs typeface="Arial" panose="020B0604020202020204" pitchFamily="34" charset="0"/>
              </a:rPr>
              <a:t>张</a:t>
            </a:r>
            <a:r>
              <a:rPr lang="en-US" altLang="zh-CN">
                <a:cs typeface="Arial" panose="020B0604020202020204" pitchFamily="34" charset="0"/>
              </a:rPr>
              <a:t>a100</a:t>
            </a:r>
            <a:r>
              <a:rPr lang="zh-CN" altLang="en-US">
                <a:cs typeface="Arial" panose="020B0604020202020204" pitchFamily="34" charset="0"/>
              </a:rPr>
              <a:t>显卡上运行了微调过程，右图是我们截下来的</a:t>
            </a:r>
            <a:r>
              <a:rPr lang="en-US" altLang="zh-CN">
                <a:cs typeface="Arial" panose="020B0604020202020204" pitchFamily="34" charset="0"/>
              </a:rPr>
              <a:t>train</a:t>
            </a:r>
            <a:r>
              <a:rPr lang="zh-CN" altLang="en-US">
                <a:cs typeface="Arial" panose="020B0604020202020204" pitchFamily="34" charset="0"/>
              </a:rPr>
              <a:t>过程中的两张图片</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1" name="组合 20"/>
          <p:cNvGrpSpPr/>
          <p:nvPr userDrawn="1"/>
        </p:nvGrpSpPr>
        <p:grpSpPr>
          <a:xfrm>
            <a:off x="-13594" y="0"/>
            <a:ext cx="12201063" cy="2655066"/>
            <a:chOff x="-9063" y="2259345"/>
            <a:chExt cx="12201063" cy="2655066"/>
          </a:xfrm>
        </p:grpSpPr>
        <p:pic>
          <p:nvPicPr>
            <p:cNvPr id="22" name="Picture 6" descr="http://thepaper-prod-oldimagefromnfs.oss-cn-shanghai.aliyuncs.com/image/36/444/102.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 t="-51" r="-5" b="67386"/>
            <a:stretch>
              <a:fillRect/>
            </a:stretch>
          </p:blipFill>
          <p:spPr bwMode="auto">
            <a:xfrm>
              <a:off x="0" y="2259345"/>
              <a:ext cx="12192000" cy="2655066"/>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userDrawn="1"/>
          </p:nvSpPr>
          <p:spPr>
            <a:xfrm>
              <a:off x="-9063" y="2259345"/>
              <a:ext cx="12201062" cy="265506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a typeface="+mn-ea"/>
              </a:endParaRPr>
            </a:p>
          </p:txBody>
        </p:sp>
      </p:grpSp>
      <p:grpSp>
        <p:nvGrpSpPr>
          <p:cNvPr id="18" name="组合 17"/>
          <p:cNvGrpSpPr/>
          <p:nvPr userDrawn="1"/>
        </p:nvGrpSpPr>
        <p:grpSpPr>
          <a:xfrm>
            <a:off x="0" y="2372478"/>
            <a:ext cx="12201062" cy="4485522"/>
            <a:chOff x="-9062" y="1894960"/>
            <a:chExt cx="12201062" cy="4485522"/>
          </a:xfrm>
        </p:grpSpPr>
        <p:pic>
          <p:nvPicPr>
            <p:cNvPr id="19" name="Picture 6" descr="http://thepaper-prod-oldimagefromnfs.oss-cn-shanghai.aliyuncs.com/image/36/444/102.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 t="10675" r="-5" b="34293"/>
            <a:stretch>
              <a:fillRect/>
            </a:stretch>
          </p:blipFill>
          <p:spPr bwMode="auto">
            <a:xfrm>
              <a:off x="-9062" y="1907463"/>
              <a:ext cx="12192000" cy="4473019"/>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userDrawn="1"/>
          </p:nvSpPr>
          <p:spPr>
            <a:xfrm>
              <a:off x="-9062" y="1894960"/>
              <a:ext cx="12201062" cy="448552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a typeface="+mn-ea"/>
              </a:endParaRPr>
            </a:p>
          </p:txBody>
        </p:sp>
      </p:grpSp>
      <p:sp>
        <p:nvSpPr>
          <p:cNvPr id="13" name="矩形 12"/>
          <p:cNvSpPr/>
          <p:nvPr userDrawn="1"/>
        </p:nvSpPr>
        <p:spPr>
          <a:xfrm>
            <a:off x="0" y="1649743"/>
            <a:ext cx="12187468" cy="1999209"/>
          </a:xfrm>
          <a:prstGeom prst="rect">
            <a:avLst/>
          </a:prstGeom>
          <a:gradFill flip="none" rotWithShape="1">
            <a:gsLst>
              <a:gs pos="46000">
                <a:srgbClr val="1D7692"/>
              </a:gs>
              <a:gs pos="96000">
                <a:srgbClr val="003C8B">
                  <a:alpha val="85000"/>
                </a:srgbClr>
              </a:gs>
              <a:gs pos="0">
                <a:srgbClr val="39B099"/>
              </a:gs>
            </a:gsLst>
            <a:lin ang="135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dirty="0">
              <a:latin typeface="+mn-ea"/>
              <a:ea typeface="+mn-ea"/>
            </a:endParaRPr>
          </a:p>
        </p:txBody>
      </p:sp>
      <p:sp>
        <p:nvSpPr>
          <p:cNvPr id="2" name="标题 1"/>
          <p:cNvSpPr>
            <a:spLocks noGrp="1"/>
          </p:cNvSpPr>
          <p:nvPr>
            <p:ph type="ctrTitle"/>
          </p:nvPr>
        </p:nvSpPr>
        <p:spPr>
          <a:xfrm>
            <a:off x="939550" y="2015538"/>
            <a:ext cx="10294776" cy="1311965"/>
          </a:xfrm>
          <a:prstGeom prst="rect">
            <a:avLst/>
          </a:prstGeom>
        </p:spPr>
        <p:txBody>
          <a:bodyPr anchor="ctr"/>
          <a:lstStyle>
            <a:lvl1pPr algn="ctr">
              <a:defRPr sz="6000" b="1">
                <a:solidFill>
                  <a:schemeClr val="bg1"/>
                </a:solidFill>
                <a:latin typeface="+mn-ea"/>
                <a:ea typeface="+mn-ea"/>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8531" y="4345244"/>
            <a:ext cx="9144000" cy="1527370"/>
          </a:xfrm>
          <a:prstGeom prst="rect">
            <a:avLst/>
          </a:prstGeom>
        </p:spPr>
        <p:txBody>
          <a:bodyPr anchor="ctr"/>
          <a:lstStyle>
            <a:lvl1pPr marL="0" indent="0" algn="ctr">
              <a:lnSpc>
                <a:spcPct val="150000"/>
              </a:lnSpc>
              <a:buNone/>
              <a:defRPr sz="2400" b="1">
                <a:solidFill>
                  <a:srgbClr val="003C8B"/>
                </a:solidFill>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grpSp>
        <p:nvGrpSpPr>
          <p:cNvPr id="8" name="组合 7"/>
          <p:cNvGrpSpPr/>
          <p:nvPr userDrawn="1"/>
        </p:nvGrpSpPr>
        <p:grpSpPr>
          <a:xfrm>
            <a:off x="4917203" y="518762"/>
            <a:ext cx="2357594" cy="667477"/>
            <a:chOff x="9644502" y="109966"/>
            <a:chExt cx="2357594" cy="667477"/>
          </a:xfrm>
          <a:noFill/>
        </p:grpSpPr>
        <p:pic>
          <p:nvPicPr>
            <p:cNvPr id="9" name="图片 8"/>
            <p:cNvPicPr>
              <a:picLocks noChangeAspect="1"/>
            </p:cNvPicPr>
            <p:nvPr userDrawn="1"/>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6045" r="53350"/>
            <a:stretch>
              <a:fillRect/>
            </a:stretch>
          </p:blipFill>
          <p:spPr>
            <a:xfrm>
              <a:off x="11299485" y="109966"/>
              <a:ext cx="702611" cy="667477"/>
            </a:xfrm>
            <a:prstGeom prst="rect">
              <a:avLst/>
            </a:prstGeom>
            <a:grpFill/>
          </p:spPr>
        </p:pic>
        <p:pic>
          <p:nvPicPr>
            <p:cNvPr id="10" name="Picture 2" descr="http://www.buaa.edu.cn/__local/B/CD/A6/968D8F6600C0B8195CD59008BF5_9249A080_12AB7.jpg?e=.jpg"/>
            <p:cNvPicPr>
              <a:picLocks noChangeAspect="1" noChangeArrowheads="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44502" y="145963"/>
              <a:ext cx="618977" cy="618977"/>
            </a:xfrm>
            <a:prstGeom prst="rect">
              <a:avLst/>
            </a:prstGeom>
            <a:grpFill/>
          </p:spPr>
        </p:pic>
        <p:pic>
          <p:nvPicPr>
            <p:cNvPr id="11" name="图片 10"/>
            <p:cNvPicPr>
              <a:picLocks noChangeAspect="1"/>
            </p:cNvPicPr>
            <p:nvPr userDrawn="1"/>
          </p:nvPicPr>
          <p:blipFill rotWithShape="1">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103" r="81714"/>
            <a:stretch>
              <a:fillRect/>
            </a:stretch>
          </p:blipFill>
          <p:spPr>
            <a:xfrm>
              <a:off x="10444440" y="216261"/>
              <a:ext cx="739594" cy="490019"/>
            </a:xfrm>
            <a:prstGeom prst="rect">
              <a:avLst/>
            </a:prstGeom>
            <a:grpFill/>
          </p:spPr>
        </p:pic>
      </p:grpSp>
      <p:cxnSp>
        <p:nvCxnSpPr>
          <p:cNvPr id="40" name="直接连接符 39"/>
          <p:cNvCxnSpPr/>
          <p:nvPr userDrawn="1"/>
        </p:nvCxnSpPr>
        <p:spPr>
          <a:xfrm>
            <a:off x="0" y="3794126"/>
            <a:ext cx="12201062" cy="0"/>
          </a:xfrm>
          <a:prstGeom prst="line">
            <a:avLst/>
          </a:prstGeom>
          <a:ln w="63500">
            <a:solidFill>
              <a:srgbClr val="2A9195"/>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userDrawn="1"/>
        </p:nvSpPr>
        <p:spPr>
          <a:xfrm>
            <a:off x="3208832" y="6339238"/>
            <a:ext cx="5774338" cy="307777"/>
          </a:xfrm>
          <a:prstGeom prst="rect">
            <a:avLst/>
          </a:prstGeom>
          <a:noFill/>
        </p:spPr>
        <p:txBody>
          <a:bodyPr wrap="none" rtlCol="0">
            <a:spAutoFit/>
          </a:bodyPr>
          <a:lstStyle/>
          <a:p>
            <a:pPr algn="ctr"/>
            <a:r>
              <a:rPr lang="en-US" altLang="zh-CN" sz="1400" dirty="0">
                <a:solidFill>
                  <a:schemeClr val="bg2">
                    <a:lumMod val="50000"/>
                  </a:schemeClr>
                </a:solidFill>
                <a:latin typeface="+mn-ea"/>
                <a:ea typeface="+mn-ea"/>
              </a:rPr>
              <a:t>School of Computer Science and Engineering, Beihang University</a:t>
            </a:r>
            <a:endParaRPr lang="zh-CN" altLang="en-US" sz="1400" dirty="0">
              <a:solidFill>
                <a:schemeClr val="bg2">
                  <a:lumMod val="50000"/>
                </a:schemeClr>
              </a:solidFill>
              <a:latin typeface="+mn-ea"/>
              <a:ea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3" name="矩形 12"/>
          <p:cNvSpPr/>
          <p:nvPr userDrawn="1"/>
        </p:nvSpPr>
        <p:spPr>
          <a:xfrm>
            <a:off x="0" y="-1570"/>
            <a:ext cx="12192000" cy="890547"/>
          </a:xfrm>
          <a:prstGeom prst="rect">
            <a:avLst/>
          </a:prstGeom>
          <a:gradFill flip="none" rotWithShape="1">
            <a:gsLst>
              <a:gs pos="58000">
                <a:srgbClr val="1D7692"/>
              </a:gs>
              <a:gs pos="0">
                <a:srgbClr val="39B099">
                  <a:alpha val="20000"/>
                </a:srgbClr>
              </a:gs>
              <a:gs pos="96000">
                <a:srgbClr val="003C8B">
                  <a:alpha val="85000"/>
                </a:srgbClr>
              </a:gs>
              <a:gs pos="21000">
                <a:srgbClr val="39B099">
                  <a:alpha val="50000"/>
                </a:srgbClr>
              </a:gs>
            </a:gsLst>
            <a:lin ang="108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mn-ea"/>
              <a:ea typeface="+mn-ea"/>
            </a:endParaRPr>
          </a:p>
        </p:txBody>
      </p:sp>
      <p:sp>
        <p:nvSpPr>
          <p:cNvPr id="2" name="标题 1"/>
          <p:cNvSpPr>
            <a:spLocks noGrp="1"/>
          </p:cNvSpPr>
          <p:nvPr>
            <p:ph type="title"/>
          </p:nvPr>
        </p:nvSpPr>
        <p:spPr>
          <a:xfrm>
            <a:off x="485029" y="136525"/>
            <a:ext cx="10624551" cy="667478"/>
          </a:xfrm>
          <a:prstGeom prst="rect">
            <a:avLst/>
          </a:prstGeom>
        </p:spPr>
        <p:txBody>
          <a:bodyPr anchor="ctr">
            <a:normAutofit/>
          </a:bodyPr>
          <a:lstStyle>
            <a:lvl1pPr>
              <a:defRPr sz="3600" b="1">
                <a:solidFill>
                  <a:schemeClr val="bg1"/>
                </a:solidFill>
                <a:latin typeface="+mn-ea"/>
                <a:ea typeface="+mn-ea"/>
              </a:defRPr>
            </a:lvl1pPr>
          </a:lstStyle>
          <a:p>
            <a:r>
              <a:rPr lang="zh-CN" altLang="en-US" dirty="0"/>
              <a:t>单击此处编辑母版标题样式</a:t>
            </a:r>
            <a:endParaRPr lang="zh-CN" altLang="en-US" dirty="0"/>
          </a:p>
        </p:txBody>
      </p:sp>
      <p:sp>
        <p:nvSpPr>
          <p:cNvPr id="3" name="内容占位符 2"/>
          <p:cNvSpPr>
            <a:spLocks noGrp="1"/>
          </p:cNvSpPr>
          <p:nvPr>
            <p:ph idx="1" hasCustomPrompt="1"/>
          </p:nvPr>
        </p:nvSpPr>
        <p:spPr>
          <a:xfrm>
            <a:off x="485030" y="1027072"/>
            <a:ext cx="11235193" cy="5237265"/>
          </a:xfrm>
          <a:prstGeom prst="rect">
            <a:avLst/>
          </a:prstGeom>
        </p:spPr>
        <p:txBody>
          <a:bodyPr/>
          <a:lstStyle>
            <a:lvl1pPr marL="323850" indent="-323850">
              <a:lnSpc>
                <a:spcPct val="100000"/>
              </a:lnSpc>
              <a:spcBef>
                <a:spcPts val="600"/>
              </a:spcBef>
              <a:spcAft>
                <a:spcPts val="600"/>
              </a:spcAft>
              <a:buClr>
                <a:srgbClr val="003C8B"/>
              </a:buClr>
              <a:buSzPct val="80000"/>
              <a:buFont typeface="Wingdings" panose="05000000000000000000" pitchFamily="2" charset="2"/>
              <a:buChar char="n"/>
              <a:defRPr sz="2600">
                <a:latin typeface="+mn-ea"/>
                <a:ea typeface="+mn-ea"/>
              </a:defRPr>
            </a:lvl1pPr>
            <a:lvl2pPr marL="720090" indent="-360045">
              <a:lnSpc>
                <a:spcPct val="100000"/>
              </a:lnSpc>
              <a:spcBef>
                <a:spcPts val="575"/>
              </a:spcBef>
              <a:spcAft>
                <a:spcPts val="600"/>
              </a:spcAft>
              <a:buClr>
                <a:srgbClr val="22809E"/>
              </a:buClr>
              <a:buSzPct val="80000"/>
              <a:buFont typeface="Wingdings" panose="05000000000000000000" pitchFamily="2" charset="2"/>
              <a:buChar char="u"/>
              <a:defRPr sz="2400">
                <a:latin typeface="+mn-ea"/>
                <a:ea typeface="+mn-ea"/>
              </a:defRPr>
            </a:lvl2pPr>
            <a:lvl3pPr marL="1115695" indent="-323850">
              <a:lnSpc>
                <a:spcPct val="100000"/>
              </a:lnSpc>
              <a:spcBef>
                <a:spcPts val="550"/>
              </a:spcBef>
              <a:spcAft>
                <a:spcPts val="600"/>
              </a:spcAft>
              <a:buClr>
                <a:srgbClr val="309481"/>
              </a:buClr>
              <a:buSzPct val="90000"/>
              <a:buFont typeface="Wingdings" panose="05000000000000000000" pitchFamily="2" charset="2"/>
              <a:buChar char="l"/>
              <a:defRPr sz="2200">
                <a:latin typeface="+mn-ea"/>
                <a:ea typeface="+mn-ea"/>
              </a:defRPr>
            </a:lvl3pPr>
            <a:lvl4pPr marL="1475740" indent="-288290">
              <a:lnSpc>
                <a:spcPct val="100000"/>
              </a:lnSpc>
              <a:spcBef>
                <a:spcPts val="550"/>
              </a:spcBef>
              <a:spcAft>
                <a:spcPts val="600"/>
              </a:spcAft>
              <a:buClr>
                <a:srgbClr val="003C8B"/>
              </a:buClr>
              <a:buSzPct val="80000"/>
              <a:buFont typeface="Wingdings" panose="05000000000000000000" pitchFamily="2" charset="2"/>
              <a:buChar char="n"/>
              <a:defRPr sz="2000">
                <a:latin typeface="+mn-ea"/>
                <a:ea typeface="+mn-ea"/>
              </a:defRPr>
            </a:lvl4pPr>
            <a:lvl5pPr marL="1871980" indent="-288290">
              <a:lnSpc>
                <a:spcPct val="100000"/>
              </a:lnSpc>
              <a:spcBef>
                <a:spcPts val="550"/>
              </a:spcBef>
              <a:spcAft>
                <a:spcPts val="600"/>
              </a:spcAft>
              <a:buClr>
                <a:srgbClr val="003C8B"/>
              </a:buClr>
              <a:buSzPct val="80000"/>
              <a:buFont typeface="Wingdings" panose="05000000000000000000" pitchFamily="2" charset="2"/>
              <a:buChar char="n"/>
              <a:defRPr sz="1800">
                <a:latin typeface="+mn-ea"/>
                <a:ea typeface="+mn-ea"/>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灯片编号占位符 5"/>
          <p:cNvSpPr>
            <a:spLocks noGrp="1"/>
          </p:cNvSpPr>
          <p:nvPr>
            <p:ph type="sldNum" sz="quarter" idx="12"/>
          </p:nvPr>
        </p:nvSpPr>
        <p:spPr>
          <a:xfrm>
            <a:off x="10754322" y="6536805"/>
            <a:ext cx="965902" cy="295932"/>
          </a:xfrm>
          <a:prstGeom prst="rect">
            <a:avLst/>
          </a:prstGeom>
        </p:spPr>
        <p:txBody>
          <a:bodyPr anchor="ctr"/>
          <a:lstStyle>
            <a:lvl1pPr algn="r">
              <a:defRPr b="1">
                <a:solidFill>
                  <a:srgbClr val="003C8B"/>
                </a:solidFill>
                <a:latin typeface="+mn-ea"/>
                <a:ea typeface="+mn-ea"/>
              </a:defRPr>
            </a:lvl1pPr>
          </a:lstStyle>
          <a:p>
            <a:fld id="{49694AC3-6159-4530-81F2-715F87DA7557}" type="slidenum">
              <a:rPr lang="zh-CN" altLang="en-US" smtClean="0"/>
            </a:fld>
            <a:endParaRPr lang="zh-CN" altLang="en-US" dirty="0"/>
          </a:p>
        </p:txBody>
      </p:sp>
      <p:pic>
        <p:nvPicPr>
          <p:cNvPr id="15" name="图片 14"/>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6045" r="53350"/>
          <a:stretch>
            <a:fillRect/>
          </a:stretch>
        </p:blipFill>
        <p:spPr>
          <a:xfrm>
            <a:off x="11299485" y="109966"/>
            <a:ext cx="702611" cy="667477"/>
          </a:xfrm>
          <a:prstGeom prst="rect">
            <a:avLst/>
          </a:prstGeom>
          <a:noFill/>
        </p:spPr>
      </p:pic>
      <p:pic>
        <p:nvPicPr>
          <p:cNvPr id="17" name="图片 16"/>
          <p:cNvPicPr>
            <a:picLocks noChangeAspect="1"/>
          </p:cNvPicPr>
          <p:nvPr userDrawn="1"/>
        </p:nvPicPr>
        <p:blipFill rotWithShape="1">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104" r="1093"/>
          <a:stretch>
            <a:fillRect/>
          </a:stretch>
        </p:blipFill>
        <p:spPr>
          <a:xfrm>
            <a:off x="90982" y="6546136"/>
            <a:ext cx="2334221" cy="258542"/>
          </a:xfrm>
          <a:prstGeom prst="rect">
            <a:avLst/>
          </a:prstGeom>
          <a:noFill/>
        </p:spPr>
      </p:pic>
      <p:cxnSp>
        <p:nvCxnSpPr>
          <p:cNvPr id="20" name="直接连接符 19"/>
          <p:cNvCxnSpPr/>
          <p:nvPr userDrawn="1"/>
        </p:nvCxnSpPr>
        <p:spPr>
          <a:xfrm>
            <a:off x="0" y="6478323"/>
            <a:ext cx="12192000" cy="0"/>
          </a:xfrm>
          <a:prstGeom prst="line">
            <a:avLst/>
          </a:prstGeom>
          <a:ln w="28575">
            <a:solidFill>
              <a:srgbClr val="26599C">
                <a:alpha val="85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结尾幻灯片">
    <p:spTree>
      <p:nvGrpSpPr>
        <p:cNvPr id="1" name=""/>
        <p:cNvGrpSpPr/>
        <p:nvPr/>
      </p:nvGrpSpPr>
      <p:grpSpPr>
        <a:xfrm>
          <a:off x="0" y="0"/>
          <a:ext cx="0" cy="0"/>
          <a:chOff x="0" y="0"/>
          <a:chExt cx="0" cy="0"/>
        </a:xfrm>
      </p:grpSpPr>
      <p:pic>
        <p:nvPicPr>
          <p:cNvPr id="19" name="Picture 6" descr="http://thepaper-prod-oldimagefromnfs.oss-cn-shanghai.aliyuncs.com/image/36/444/102.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 t="10675" r="-5" b="34293"/>
          <a:stretch>
            <a:fillRect/>
          </a:stretch>
        </p:blipFill>
        <p:spPr bwMode="auto">
          <a:xfrm>
            <a:off x="-9064" y="2384981"/>
            <a:ext cx="12192000" cy="44730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thepaper-prod-oldimagefromnfs.oss-cn-shanghai.aliyuncs.com/image/36/444/102.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rcRect l="5" t="-51" r="-5" b="67386"/>
          <a:stretch>
            <a:fillRect/>
          </a:stretch>
        </p:blipFill>
        <p:spPr bwMode="auto">
          <a:xfrm>
            <a:off x="-9064" y="0"/>
            <a:ext cx="12192000" cy="2655066"/>
          </a:xfrm>
          <a:prstGeom prst="rect">
            <a:avLst/>
          </a:prstGeom>
          <a:noFill/>
          <a:extLst>
            <a:ext uri="{909E8E84-426E-40DD-AFC4-6F175D3DCCD1}">
              <a14:hiddenFill xmlns:a14="http://schemas.microsoft.com/office/drawing/2010/main">
                <a:solidFill>
                  <a:srgbClr val="FFFFFF"/>
                </a:solidFill>
              </a14:hiddenFill>
            </a:ext>
          </a:extLst>
        </p:spPr>
      </p:pic>
      <p:sp>
        <p:nvSpPr>
          <p:cNvPr id="23" name="矩形 22"/>
          <p:cNvSpPr/>
          <p:nvPr userDrawn="1"/>
        </p:nvSpPr>
        <p:spPr>
          <a:xfrm>
            <a:off x="-18127" y="0"/>
            <a:ext cx="12201062" cy="6858000"/>
          </a:xfrm>
          <a:prstGeom prst="rect">
            <a:avLst/>
          </a:prstGeom>
          <a:gradFill flip="none" rotWithShape="1">
            <a:gsLst>
              <a:gs pos="62000">
                <a:srgbClr val="FFFFFF">
                  <a:alpha val="90000"/>
                </a:srgbClr>
              </a:gs>
              <a:gs pos="100000">
                <a:schemeClr val="bg1">
                  <a:alpha val="78000"/>
                </a:schemeClr>
              </a:gs>
              <a:gs pos="0">
                <a:schemeClr val="bg1">
                  <a:alpha val="7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n-ea"/>
              <a:ea typeface="+mn-ea"/>
            </a:endParaRPr>
          </a:p>
        </p:txBody>
      </p:sp>
      <p:sp>
        <p:nvSpPr>
          <p:cNvPr id="17" name="文本框 16"/>
          <p:cNvSpPr txBox="1"/>
          <p:nvPr userDrawn="1"/>
        </p:nvSpPr>
        <p:spPr>
          <a:xfrm>
            <a:off x="3208832" y="6339238"/>
            <a:ext cx="5774338" cy="307777"/>
          </a:xfrm>
          <a:prstGeom prst="rect">
            <a:avLst/>
          </a:prstGeom>
          <a:noFill/>
        </p:spPr>
        <p:txBody>
          <a:bodyPr wrap="none" rtlCol="0">
            <a:spAutoFit/>
          </a:bodyPr>
          <a:lstStyle/>
          <a:p>
            <a:pPr algn="ctr"/>
            <a:r>
              <a:rPr lang="en-US" altLang="zh-CN" sz="1400" dirty="0">
                <a:solidFill>
                  <a:schemeClr val="bg2">
                    <a:lumMod val="75000"/>
                  </a:schemeClr>
                </a:solidFill>
                <a:latin typeface="+mn-ea"/>
                <a:ea typeface="+mn-ea"/>
              </a:rPr>
              <a:t>School of Computer Science and Engineering, Beihang University</a:t>
            </a:r>
            <a:endParaRPr lang="zh-CN" altLang="en-US" sz="1400" dirty="0">
              <a:solidFill>
                <a:schemeClr val="bg2">
                  <a:lumMod val="75000"/>
                </a:schemeClr>
              </a:solidFill>
              <a:latin typeface="+mn-ea"/>
              <a:ea typeface="+mn-ea"/>
            </a:endParaRPr>
          </a:p>
        </p:txBody>
      </p:sp>
      <p:sp>
        <p:nvSpPr>
          <p:cNvPr id="24" name="标题 1"/>
          <p:cNvSpPr>
            <a:spLocks noGrp="1"/>
          </p:cNvSpPr>
          <p:nvPr>
            <p:ph type="ctrTitle"/>
          </p:nvPr>
        </p:nvSpPr>
        <p:spPr>
          <a:xfrm>
            <a:off x="935016" y="2165350"/>
            <a:ext cx="10294776" cy="2527299"/>
          </a:xfrm>
          <a:prstGeom prst="rect">
            <a:avLst/>
          </a:prstGeom>
        </p:spPr>
        <p:txBody>
          <a:bodyPr anchor="ctr"/>
          <a:lstStyle>
            <a:lvl1pPr algn="ctr">
              <a:lnSpc>
                <a:spcPct val="100000"/>
              </a:lnSpc>
              <a:spcBef>
                <a:spcPts val="1200"/>
              </a:spcBef>
              <a:spcAft>
                <a:spcPts val="1200"/>
              </a:spcAft>
              <a:defRPr sz="6000" b="1">
                <a:solidFill>
                  <a:srgbClr val="003C8B"/>
                </a:solidFill>
                <a:latin typeface="+mn-ea"/>
                <a:ea typeface="+mn-ea"/>
              </a:defRPr>
            </a:lvl1pPr>
          </a:lstStyle>
          <a:p>
            <a:r>
              <a:rPr lang="zh-CN" altLang="en-US" dirty="0"/>
              <a:t>单击此处编辑母版标题样式</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0" y="0"/>
            <a:ext cx="1187865" cy="369332"/>
          </a:xfrm>
          <a:prstGeom prst="rect">
            <a:avLst/>
          </a:prstGeom>
          <a:noFill/>
        </p:spPr>
        <p:txBody>
          <a:bodyPr wrap="square" rtlCol="0">
            <a:spAutoFit/>
          </a:bodyPr>
          <a:lstStyle/>
          <a:p>
            <a:pPr algn="ctr"/>
            <a:r>
              <a:rPr lang="en-US" altLang="zh-CN" dirty="0">
                <a:solidFill>
                  <a:schemeClr val="tx1">
                    <a:alpha val="0"/>
                  </a:schemeClr>
                </a:solidFill>
              </a:rPr>
              <a:t>Yingjie Qi</a:t>
            </a:r>
            <a:endParaRPr lang="zh-CN" altLang="en-US" dirty="0">
              <a:solidFill>
                <a:schemeClr val="tx1">
                  <a:alpha val="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4.jpe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993236"/>
            <a:ext cx="12192000" cy="1527370"/>
          </a:xfrm>
        </p:spPr>
        <p:txBody>
          <a:bodyPr/>
          <a:lstStyle/>
          <a:p>
            <a:pPr>
              <a:lnSpc>
                <a:spcPct val="100000"/>
              </a:lnSpc>
            </a:pPr>
            <a:r>
              <a:rPr lang="zh-CN" altLang="en-US" sz="5400" dirty="0"/>
              <a:t>顶点</a:t>
            </a:r>
            <a:r>
              <a:rPr lang="zh-CN" altLang="en-US" sz="5400"/>
              <a:t>课程期末答辩</a:t>
            </a:r>
            <a:endParaRPr lang="zh-CN" altLang="en-US" sz="4800" dirty="0"/>
          </a:p>
        </p:txBody>
      </p:sp>
      <p:sp>
        <p:nvSpPr>
          <p:cNvPr id="3" name="副标题 2"/>
          <p:cNvSpPr>
            <a:spLocks noGrp="1"/>
          </p:cNvSpPr>
          <p:nvPr>
            <p:ph type="subTitle" idx="1"/>
          </p:nvPr>
        </p:nvSpPr>
        <p:spPr/>
        <p:txBody>
          <a:bodyPr/>
          <a:lstStyle/>
          <a:p>
            <a:r>
              <a:rPr lang="zh-CN" altLang="en-US" sz="3600" dirty="0"/>
              <a:t>范一泽   曹晨旭   黄勇鑫</a:t>
            </a:r>
            <a:endParaRPr lang="en-US" altLang="zh-CN" sz="3600" dirty="0"/>
          </a:p>
          <a:p>
            <a:r>
              <a:rPr lang="en-US" altLang="zh-CN" sz="2800" dirty="0"/>
              <a:t>2026 </a:t>
            </a:r>
            <a:r>
              <a:rPr lang="zh-CN" altLang="en-US" sz="2800" dirty="0"/>
              <a:t>年 </a:t>
            </a:r>
            <a:r>
              <a:rPr lang="en-US" altLang="zh-CN" sz="2800" dirty="0"/>
              <a:t>1 </a:t>
            </a:r>
            <a:r>
              <a:rPr lang="zh-CN" altLang="en-US" sz="2800" dirty="0"/>
              <a:t>月 </a:t>
            </a:r>
            <a:r>
              <a:rPr lang="en-US" altLang="zh-CN" sz="2800" dirty="0"/>
              <a:t>8 </a:t>
            </a:r>
            <a:r>
              <a:rPr lang="zh-CN" altLang="en-US" sz="2800" dirty="0"/>
              <a:t>日</a:t>
            </a:r>
            <a:endParaRPr lang="zh-CN" alt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2.3 </a:t>
            </a:r>
            <a:r>
              <a:rPr lang="en-US" altLang="zh-CN">
                <a:latin typeface="Times New Roman" panose="02020603050405020304" charset="0"/>
                <a:ea typeface="Times New Roman" panose="02020603050405020304" charset="0"/>
                <a:cs typeface="Times New Roman" panose="02020603050405020304" charset="0"/>
              </a:rPr>
              <a:t>KV cache</a:t>
            </a:r>
            <a:r>
              <a:rPr lang="en-US" altLang="zh-CN"/>
              <a:t> </a:t>
            </a:r>
            <a:r>
              <a:rPr lang="zh-CN" altLang="en-US"/>
              <a:t>调研</a:t>
            </a:r>
            <a:endParaRPr lang="zh-CN" altLang="en-US"/>
          </a:p>
        </p:txBody>
      </p:sp>
      <p:sp>
        <p:nvSpPr>
          <p:cNvPr id="4" name="灯片编号占位符 3"/>
          <p:cNvSpPr>
            <a:spLocks noGrp="1"/>
          </p:cNvSpPr>
          <p:nvPr>
            <p:ph type="sldNum" sz="quarter" idx="12"/>
          </p:nvPr>
        </p:nvSpPr>
        <p:spPr/>
        <p:txBody>
          <a:bodyPr/>
          <a:p>
            <a:fld id="{49694AC3-6159-4530-81F2-715F87DA7557}" type="slidenum">
              <a:rPr lang="zh-CN" altLang="en-US" smtClean="0"/>
            </a:fld>
            <a:endParaRPr lang="zh-CN" altLang="en-US" dirty="0"/>
          </a:p>
        </p:txBody>
      </p:sp>
      <p:grpSp>
        <p:nvGrpSpPr>
          <p:cNvPr id="20" name="组合 19"/>
          <p:cNvGrpSpPr/>
          <p:nvPr userDrawn="1"/>
        </p:nvGrpSpPr>
        <p:grpSpPr>
          <a:xfrm>
            <a:off x="5959412" y="1341120"/>
            <a:ext cx="6069330" cy="4211955"/>
            <a:chOff x="9239" y="3192"/>
            <a:chExt cx="9558" cy="6633"/>
          </a:xfrm>
        </p:grpSpPr>
        <p:pic>
          <p:nvPicPr>
            <p:cNvPr id="5" name="图片 4" descr="post_object_image_1913946873"/>
            <p:cNvPicPr>
              <a:picLocks noChangeAspect="1"/>
            </p:cNvPicPr>
            <p:nvPr/>
          </p:nvPicPr>
          <p:blipFill>
            <a:blip r:embed="rId1"/>
            <a:stretch>
              <a:fillRect/>
            </a:stretch>
          </p:blipFill>
          <p:spPr>
            <a:xfrm>
              <a:off x="9239" y="3855"/>
              <a:ext cx="9559" cy="5970"/>
            </a:xfrm>
            <a:prstGeom prst="rect">
              <a:avLst/>
            </a:prstGeom>
          </p:spPr>
        </p:pic>
        <p:sp>
          <p:nvSpPr>
            <p:cNvPr id="16" name="文本框 15"/>
            <p:cNvSpPr txBox="1"/>
            <p:nvPr userDrawn="1"/>
          </p:nvSpPr>
          <p:spPr>
            <a:xfrm>
              <a:off x="12012" y="3192"/>
              <a:ext cx="4259" cy="580"/>
            </a:xfrm>
            <a:prstGeom prst="rect">
              <a:avLst/>
            </a:prstGeom>
          </p:spPr>
          <p:txBody>
            <a:bodyPr wrap="none" rtlCol="0">
              <a:spAutoFit/>
            </a:bodyPr>
            <a:p>
              <a:r>
                <a:rPr lang="zh-CN" altLang="en-US" b="1">
                  <a:latin typeface="Times New Roman" panose="02020603050405020304" charset="0"/>
                  <a:ea typeface="Times New Roman" panose="02020603050405020304" charset="0"/>
                  <a:cs typeface="Times New Roman" panose="02020603050405020304" charset="0"/>
                </a:rPr>
                <a:t>各优化方法</a:t>
              </a:r>
              <a:r>
                <a:rPr lang="zh-CN" altLang="en-US" b="1">
                  <a:solidFill>
                    <a:schemeClr val="tx1"/>
                  </a:solidFill>
                  <a:latin typeface="Times New Roman" panose="02020603050405020304" charset="0"/>
                  <a:ea typeface="Times New Roman" panose="02020603050405020304" charset="0"/>
                  <a:cs typeface="Times New Roman" panose="02020603050405020304" charset="0"/>
                </a:rPr>
                <a:t>系统性能</a:t>
              </a:r>
              <a:r>
                <a:rPr lang="zh-CN" altLang="en-US" b="1">
                  <a:latin typeface="Times New Roman" panose="02020603050405020304" charset="0"/>
                  <a:ea typeface="Times New Roman" panose="02020603050405020304" charset="0"/>
                  <a:cs typeface="Times New Roman" panose="02020603050405020304" charset="0"/>
                </a:rPr>
                <a:t>评测</a:t>
              </a:r>
              <a:endParaRPr lang="zh-CN" altLang="en-US" b="1">
                <a:latin typeface="Times New Roman" panose="02020603050405020304" charset="0"/>
                <a:ea typeface="Times New Roman" panose="02020603050405020304" charset="0"/>
                <a:cs typeface="Times New Roman" panose="02020603050405020304" charset="0"/>
              </a:endParaRPr>
            </a:p>
          </p:txBody>
        </p:sp>
      </p:grpSp>
      <p:grpSp>
        <p:nvGrpSpPr>
          <p:cNvPr id="19" name="组合 18"/>
          <p:cNvGrpSpPr/>
          <p:nvPr userDrawn="1"/>
        </p:nvGrpSpPr>
        <p:grpSpPr>
          <a:xfrm>
            <a:off x="171450" y="1354455"/>
            <a:ext cx="5707380" cy="2360295"/>
            <a:chOff x="90" y="3543"/>
            <a:chExt cx="8988" cy="3717"/>
          </a:xfrm>
        </p:grpSpPr>
        <p:sp>
          <p:nvSpPr>
            <p:cNvPr id="8" name="文本框 7"/>
            <p:cNvSpPr txBox="1"/>
            <p:nvPr userDrawn="1"/>
          </p:nvSpPr>
          <p:spPr>
            <a:xfrm>
              <a:off x="3070" y="3543"/>
              <a:ext cx="3537" cy="580"/>
            </a:xfrm>
            <a:prstGeom prst="rect">
              <a:avLst/>
            </a:prstGeom>
          </p:spPr>
          <p:txBody>
            <a:bodyPr wrap="none" rtlCol="0">
              <a:spAutoFit/>
            </a:bodyPr>
            <a:p>
              <a:r>
                <a:rPr lang="zh-CN" altLang="en-US" b="1">
                  <a:latin typeface="Times New Roman" panose="02020603050405020304" charset="0"/>
                  <a:ea typeface="Times New Roman" panose="02020603050405020304" charset="0"/>
                  <a:cs typeface="Times New Roman" panose="02020603050405020304" charset="0"/>
                </a:rPr>
                <a:t>各优化方法</a:t>
              </a:r>
              <a:r>
                <a:rPr lang="zh-CN" altLang="en-US" b="1">
                  <a:solidFill>
                    <a:schemeClr val="tx1"/>
                  </a:solidFill>
                  <a:latin typeface="Times New Roman" panose="02020603050405020304" charset="0"/>
                  <a:ea typeface="Times New Roman" panose="02020603050405020304" charset="0"/>
                  <a:cs typeface="Times New Roman" panose="02020603050405020304" charset="0"/>
                </a:rPr>
                <a:t>任务</a:t>
              </a:r>
              <a:r>
                <a:rPr lang="zh-CN" altLang="en-US" b="1">
                  <a:latin typeface="Times New Roman" panose="02020603050405020304" charset="0"/>
                  <a:ea typeface="Times New Roman" panose="02020603050405020304" charset="0"/>
                  <a:cs typeface="Times New Roman" panose="02020603050405020304" charset="0"/>
                </a:rPr>
                <a:t>评估</a:t>
              </a:r>
              <a:endParaRPr lang="zh-CN" altLang="en-US" b="1">
                <a:latin typeface="Times New Roman" panose="02020603050405020304" charset="0"/>
                <a:ea typeface="Times New Roman" panose="02020603050405020304" charset="0"/>
                <a:cs typeface="Times New Roman" panose="02020603050405020304" charset="0"/>
              </a:endParaRPr>
            </a:p>
          </p:txBody>
        </p:sp>
        <p:sp>
          <p:nvSpPr>
            <p:cNvPr id="9" name="文本框 8"/>
            <p:cNvSpPr txBox="1"/>
            <p:nvPr userDrawn="1"/>
          </p:nvSpPr>
          <p:spPr>
            <a:xfrm>
              <a:off x="2122" y="6778"/>
              <a:ext cx="599" cy="483"/>
            </a:xfrm>
            <a:prstGeom prst="rect">
              <a:avLst/>
            </a:prstGeom>
          </p:spPr>
          <p:txBody>
            <a:bodyPr wrap="none" rtlCol="0">
              <a:spAutoFit/>
            </a:bodyPr>
            <a:p>
              <a:r>
                <a:rPr lang="en-US" altLang="zh-CN" sz="1400" b="1">
                  <a:latin typeface="Times New Roman" panose="02020603050405020304" charset="0"/>
                  <a:ea typeface="Times New Roman" panose="02020603050405020304" charset="0"/>
                  <a:cs typeface="Times New Roman" panose="02020603050405020304" charset="0"/>
                </a:rPr>
                <a:t>F1</a:t>
              </a:r>
              <a:endParaRPr lang="zh-CN" altLang="en-US" sz="1400" b="1">
                <a:latin typeface="Times New Roman" panose="02020603050405020304" charset="0"/>
                <a:ea typeface="Times New Roman" panose="02020603050405020304" charset="0"/>
                <a:cs typeface="Times New Roman" panose="02020603050405020304" charset="0"/>
              </a:endParaRPr>
            </a:p>
          </p:txBody>
        </p:sp>
        <p:sp>
          <p:nvSpPr>
            <p:cNvPr id="10" name="文本框 9"/>
            <p:cNvSpPr txBox="1"/>
            <p:nvPr userDrawn="1"/>
          </p:nvSpPr>
          <p:spPr>
            <a:xfrm>
              <a:off x="3432" y="6778"/>
              <a:ext cx="599" cy="483"/>
            </a:xfrm>
            <a:prstGeom prst="rect">
              <a:avLst/>
            </a:prstGeom>
          </p:spPr>
          <p:txBody>
            <a:bodyPr wrap="none" rtlCol="0">
              <a:spAutoFit/>
            </a:bodyPr>
            <a:p>
              <a:r>
                <a:rPr lang="en-US" altLang="zh-CN" sz="1400" b="1">
                  <a:latin typeface="Times New Roman" panose="02020603050405020304" charset="0"/>
                  <a:ea typeface="Times New Roman" panose="02020603050405020304" charset="0"/>
                  <a:cs typeface="Times New Roman" panose="02020603050405020304" charset="0"/>
                </a:rPr>
                <a:t>F1</a:t>
              </a:r>
              <a:endParaRPr lang="zh-CN" altLang="en-US" sz="1400" b="1">
                <a:latin typeface="Times New Roman" panose="02020603050405020304" charset="0"/>
                <a:ea typeface="Times New Roman" panose="02020603050405020304" charset="0"/>
                <a:cs typeface="Times New Roman" panose="02020603050405020304" charset="0"/>
              </a:endParaRPr>
            </a:p>
          </p:txBody>
        </p:sp>
        <p:sp>
          <p:nvSpPr>
            <p:cNvPr id="11" name="文本框 10"/>
            <p:cNvSpPr txBox="1"/>
            <p:nvPr userDrawn="1"/>
          </p:nvSpPr>
          <p:spPr>
            <a:xfrm>
              <a:off x="4331" y="6778"/>
              <a:ext cx="1400" cy="483"/>
            </a:xfrm>
            <a:prstGeom prst="rect">
              <a:avLst/>
            </a:prstGeom>
          </p:spPr>
          <p:txBody>
            <a:bodyPr wrap="none" rtlCol="0">
              <a:spAutoFit/>
            </a:bodyPr>
            <a:p>
              <a:r>
                <a:rPr lang="en-US" altLang="zh-CN" sz="1400" b="1">
                  <a:latin typeface="Times New Roman" panose="02020603050405020304" charset="0"/>
                  <a:ea typeface="Times New Roman" panose="02020603050405020304" charset="0"/>
                  <a:cs typeface="Times New Roman" panose="02020603050405020304" charset="0"/>
                </a:rPr>
                <a:t>Rouge</a:t>
              </a:r>
              <a:r>
                <a:rPr lang="zh-CN" altLang="en-US" sz="1400" b="1">
                  <a:latin typeface="Times New Roman" panose="02020603050405020304" charset="0"/>
                  <a:ea typeface="Times New Roman" panose="02020603050405020304" charset="0"/>
                  <a:cs typeface="Times New Roman" panose="02020603050405020304" charset="0"/>
                </a:rPr>
                <a:t>- </a:t>
              </a:r>
              <a:r>
                <a:rPr lang="en-US" altLang="zh-CN" sz="1400" b="1">
                  <a:latin typeface="Times New Roman" panose="02020603050405020304" charset="0"/>
                  <a:ea typeface="Times New Roman" panose="02020603050405020304" charset="0"/>
                  <a:cs typeface="Times New Roman" panose="02020603050405020304" charset="0"/>
                </a:rPr>
                <a:t>L</a:t>
              </a:r>
              <a:endParaRPr lang="zh-CN" altLang="en-US" sz="1400" b="1">
                <a:latin typeface="Times New Roman" panose="02020603050405020304" charset="0"/>
                <a:ea typeface="Times New Roman" panose="02020603050405020304" charset="0"/>
                <a:cs typeface="Times New Roman" panose="02020603050405020304" charset="0"/>
              </a:endParaRPr>
            </a:p>
          </p:txBody>
        </p:sp>
        <p:sp>
          <p:nvSpPr>
            <p:cNvPr id="12" name="文本框 11"/>
            <p:cNvSpPr txBox="1"/>
            <p:nvPr userDrawn="1"/>
          </p:nvSpPr>
          <p:spPr>
            <a:xfrm>
              <a:off x="5686" y="6778"/>
              <a:ext cx="738" cy="483"/>
            </a:xfrm>
            <a:prstGeom prst="rect">
              <a:avLst/>
            </a:prstGeom>
          </p:spPr>
          <p:txBody>
            <a:bodyPr wrap="none" rtlCol="0">
              <a:spAutoFit/>
            </a:bodyPr>
            <a:p>
              <a:r>
                <a:rPr lang="zh-CN" altLang="en-US" sz="1400" b="1">
                  <a:solidFill>
                    <a:schemeClr val="tx1"/>
                  </a:solidFill>
                  <a:latin typeface="Times New Roman" panose="02020603050405020304" charset="0"/>
                  <a:ea typeface="Times New Roman" panose="02020603050405020304" charset="0"/>
                  <a:cs typeface="Times New Roman" panose="02020603050405020304" charset="0"/>
                </a:rPr>
                <a:t>Acc</a:t>
              </a:r>
              <a:endParaRPr lang="zh-CN" altLang="en-US">
                <a:latin typeface="Times New Roman" panose="02020603050405020304" charset="0"/>
                <a:ea typeface="Times New Roman" panose="02020603050405020304" charset="0"/>
                <a:cs typeface="Times New Roman" panose="02020603050405020304" charset="0"/>
              </a:endParaRPr>
            </a:p>
          </p:txBody>
        </p:sp>
        <p:sp>
          <p:nvSpPr>
            <p:cNvPr id="13" name="文本框 12"/>
            <p:cNvSpPr txBox="1"/>
            <p:nvPr userDrawn="1"/>
          </p:nvSpPr>
          <p:spPr>
            <a:xfrm>
              <a:off x="6607" y="6778"/>
              <a:ext cx="1409" cy="483"/>
            </a:xfrm>
            <a:prstGeom prst="rect">
              <a:avLst/>
            </a:prstGeom>
          </p:spPr>
          <p:txBody>
            <a:bodyPr wrap="none" rtlCol="0">
              <a:spAutoFit/>
            </a:bodyPr>
            <a:p>
              <a:r>
                <a:rPr lang="zh-CN" altLang="en-US" sz="1400" b="1">
                  <a:latin typeface="Times New Roman" panose="02020603050405020304" charset="0"/>
                  <a:ea typeface="Times New Roman" panose="02020603050405020304" charset="0"/>
                  <a:cs typeface="Times New Roman" panose="02020603050405020304" charset="0"/>
                </a:rPr>
                <a:t> </a:t>
              </a:r>
              <a:r>
                <a:rPr lang="en-US" altLang="zh-CN" sz="1400" b="1">
                  <a:latin typeface="Times New Roman" panose="02020603050405020304" charset="0"/>
                  <a:ea typeface="Times New Roman" panose="02020603050405020304" charset="0"/>
                  <a:cs typeface="Times New Roman" panose="02020603050405020304" charset="0"/>
                </a:rPr>
                <a:t>Edit Sim</a:t>
              </a:r>
              <a:endParaRPr lang="zh-CN" altLang="en-US" sz="1400" b="1">
                <a:latin typeface="Times New Roman" panose="02020603050405020304" charset="0"/>
                <a:ea typeface="Times New Roman" panose="02020603050405020304" charset="0"/>
                <a:cs typeface="Times New Roman" panose="02020603050405020304" charset="0"/>
              </a:endParaRPr>
            </a:p>
          </p:txBody>
        </p:sp>
        <p:sp>
          <p:nvSpPr>
            <p:cNvPr id="14" name="文本框 13"/>
            <p:cNvSpPr txBox="1"/>
            <p:nvPr userDrawn="1"/>
          </p:nvSpPr>
          <p:spPr>
            <a:xfrm>
              <a:off x="8241" y="6778"/>
              <a:ext cx="738" cy="483"/>
            </a:xfrm>
            <a:prstGeom prst="rect">
              <a:avLst/>
            </a:prstGeom>
          </p:spPr>
          <p:txBody>
            <a:bodyPr wrap="none" rtlCol="0">
              <a:spAutoFit/>
            </a:bodyPr>
            <a:p>
              <a:r>
                <a:rPr lang="zh-CN" altLang="en-US" sz="1400" b="1">
                  <a:solidFill>
                    <a:schemeClr val="tx1"/>
                  </a:solidFill>
                  <a:latin typeface="Times New Roman" panose="02020603050405020304" charset="0"/>
                  <a:ea typeface="Times New Roman" panose="02020603050405020304" charset="0"/>
                  <a:cs typeface="Times New Roman" panose="02020603050405020304" charset="0"/>
                </a:rPr>
                <a:t>Acc</a:t>
              </a:r>
              <a:endParaRPr lang="zh-CN" altLang="en-US">
                <a:latin typeface="Times New Roman" panose="02020603050405020304" charset="0"/>
                <a:ea typeface="Times New Roman" panose="02020603050405020304" charset="0"/>
                <a:cs typeface="Times New Roman" panose="02020603050405020304" charset="0"/>
              </a:endParaRPr>
            </a:p>
          </p:txBody>
        </p:sp>
        <p:pic>
          <p:nvPicPr>
            <p:cNvPr id="18" name="图片 17" descr="post_object_image_1264995798"/>
            <p:cNvPicPr>
              <a:picLocks noChangeAspect="1"/>
            </p:cNvPicPr>
            <p:nvPr/>
          </p:nvPicPr>
          <p:blipFill>
            <a:blip r:embed="rId2"/>
            <a:stretch>
              <a:fillRect/>
            </a:stretch>
          </p:blipFill>
          <p:spPr>
            <a:xfrm>
              <a:off x="90" y="4200"/>
              <a:ext cx="8989" cy="2578"/>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sp>
        <p:nvSpPr>
          <p:cNvPr id="4" name="灯片编号占位符 3"/>
          <p:cNvSpPr>
            <a:spLocks noGrp="1"/>
          </p:cNvSpPr>
          <p:nvPr>
            <p:ph type="sldNum" sz="quarter" idx="12"/>
          </p:nvPr>
        </p:nvSpPr>
        <p:spPr/>
        <p:txBody>
          <a:bodyPr/>
          <a:lstStyle/>
          <a:p>
            <a:fld id="{49694AC3-6159-4530-81F2-715F87DA7557}" type="slidenum">
              <a:rPr lang="zh-CN" altLang="en-US" smtClean="0"/>
            </a:fld>
            <a:endParaRPr lang="zh-CN" altLang="en-US" dirty="0"/>
          </a:p>
        </p:txBody>
      </p:sp>
      <p:grpSp>
        <p:nvGrpSpPr>
          <p:cNvPr id="19" name="组合 18"/>
          <p:cNvGrpSpPr/>
          <p:nvPr/>
        </p:nvGrpSpPr>
        <p:grpSpPr>
          <a:xfrm>
            <a:off x="4275951" y="1566950"/>
            <a:ext cx="4175820" cy="4206908"/>
            <a:chOff x="4768819" y="1747380"/>
            <a:chExt cx="4175820" cy="4206908"/>
          </a:xfrm>
        </p:grpSpPr>
        <p:grpSp>
          <p:nvGrpSpPr>
            <p:cNvPr id="13" name="组合 12"/>
            <p:cNvGrpSpPr/>
            <p:nvPr/>
          </p:nvGrpSpPr>
          <p:grpSpPr>
            <a:xfrm>
              <a:off x="4768820" y="1747380"/>
              <a:ext cx="3805988" cy="523220"/>
              <a:chOff x="1877055" y="1744795"/>
              <a:chExt cx="3805988" cy="523220"/>
            </a:xfrm>
          </p:grpSpPr>
          <p:cxnSp>
            <p:nvCxnSpPr>
              <p:cNvPr id="14" name="直接连接符 13"/>
              <p:cNvCxnSpPr/>
              <p:nvPr/>
            </p:nvCxnSpPr>
            <p:spPr>
              <a:xfrm>
                <a:off x="1877055" y="1815905"/>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065021" y="1744795"/>
                <a:ext cx="3618022" cy="523220"/>
              </a:xfrm>
              <a:prstGeom prst="rect">
                <a:avLst/>
              </a:prstGeom>
              <a:noFill/>
            </p:spPr>
            <p:txBody>
              <a:bodyPr wrap="square" rtlCol="0">
                <a:spAutoFit/>
              </a:bodyPr>
              <a:lstStyle/>
              <a:p>
                <a:r>
                  <a:rPr lang="en-US" altLang="zh-CN" sz="2800" b="1" dirty="0"/>
                  <a:t>1</a:t>
                </a:r>
                <a:r>
                  <a:rPr lang="en-US" altLang="zh-CN" sz="2800" b="1" dirty="0">
                    <a:solidFill>
                      <a:schemeClr val="accent6"/>
                    </a:solidFill>
                  </a:rPr>
                  <a:t>  </a:t>
                </a:r>
                <a:r>
                  <a:rPr lang="zh-CN" altLang="en-US" sz="2800" b="1" dirty="0"/>
                  <a:t>研究背景与意义</a:t>
                </a:r>
                <a:endParaRPr lang="zh-CN" altLang="en-US" sz="2800" b="1" dirty="0">
                  <a:solidFill>
                    <a:schemeClr val="accent6"/>
                  </a:solidFill>
                </a:endParaRPr>
              </a:p>
            </p:txBody>
          </p:sp>
        </p:grpSp>
        <p:grpSp>
          <p:nvGrpSpPr>
            <p:cNvPr id="16" name="组合 15"/>
            <p:cNvGrpSpPr/>
            <p:nvPr/>
          </p:nvGrpSpPr>
          <p:grpSpPr>
            <a:xfrm>
              <a:off x="4768819" y="2668302"/>
              <a:ext cx="4175820" cy="523220"/>
              <a:chOff x="1877054" y="3167390"/>
              <a:chExt cx="4175820" cy="523220"/>
            </a:xfrm>
          </p:grpSpPr>
          <p:cxnSp>
            <p:nvCxnSpPr>
              <p:cNvPr id="17" name="直接连接符 16"/>
              <p:cNvCxnSpPr/>
              <p:nvPr/>
            </p:nvCxnSpPr>
            <p:spPr>
              <a:xfrm>
                <a:off x="1877054" y="3238500"/>
                <a:ext cx="0" cy="381000"/>
              </a:xfrm>
              <a:prstGeom prst="line">
                <a:avLst/>
              </a:prstGeom>
              <a:ln w="82550">
                <a:solidFill>
                  <a:srgbClr val="003C8B"/>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065019" y="3167390"/>
                <a:ext cx="3987855" cy="523220"/>
              </a:xfrm>
              <a:prstGeom prst="rect">
                <a:avLst/>
              </a:prstGeom>
              <a:noFill/>
            </p:spPr>
            <p:txBody>
              <a:bodyPr wrap="square" rtlCol="0">
                <a:spAutoFit/>
              </a:bodyPr>
              <a:lstStyle/>
              <a:p>
                <a:r>
                  <a:rPr lang="en-US" altLang="zh-CN" sz="2800" b="1" dirty="0"/>
                  <a:t>2  </a:t>
                </a:r>
                <a:r>
                  <a:rPr lang="zh-CN" altLang="en-US" sz="2800" b="1" dirty="0"/>
                  <a:t>研究内容与思路</a:t>
                </a:r>
                <a:endParaRPr lang="zh-CN" altLang="en-US" sz="2800" b="1" dirty="0"/>
              </a:p>
            </p:txBody>
          </p:sp>
        </p:grpSp>
        <p:grpSp>
          <p:nvGrpSpPr>
            <p:cNvPr id="3" name="组合 2"/>
            <p:cNvGrpSpPr/>
            <p:nvPr/>
          </p:nvGrpSpPr>
          <p:grpSpPr>
            <a:xfrm>
              <a:off x="4768819" y="3589224"/>
              <a:ext cx="4175820" cy="523220"/>
              <a:chOff x="1877054" y="3167390"/>
              <a:chExt cx="4175820" cy="523220"/>
            </a:xfrm>
          </p:grpSpPr>
          <p:cxnSp>
            <p:nvCxnSpPr>
              <p:cNvPr id="5" name="直接连接符 4"/>
              <p:cNvCxnSpPr/>
              <p:nvPr/>
            </p:nvCxnSpPr>
            <p:spPr>
              <a:xfrm>
                <a:off x="1877054" y="3238500"/>
                <a:ext cx="0" cy="381000"/>
              </a:xfrm>
              <a:prstGeom prst="line">
                <a:avLst/>
              </a:prstGeom>
              <a:ln w="82550">
                <a:solidFill>
                  <a:srgbClr val="30948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065019" y="3167390"/>
                <a:ext cx="3987855" cy="523220"/>
              </a:xfrm>
              <a:prstGeom prst="rect">
                <a:avLst/>
              </a:prstGeom>
              <a:noFill/>
            </p:spPr>
            <p:txBody>
              <a:bodyPr wrap="square" rtlCol="0">
                <a:spAutoFit/>
              </a:bodyPr>
              <a:lstStyle/>
              <a:p>
                <a:r>
                  <a:rPr lang="en-US" altLang="zh-CN" sz="2800" b="1" dirty="0">
                    <a:solidFill>
                      <a:srgbClr val="309481"/>
                    </a:solidFill>
                  </a:rPr>
                  <a:t>3  </a:t>
                </a:r>
                <a:r>
                  <a:rPr lang="zh-CN" altLang="en-US" sz="2800" b="1" dirty="0">
                    <a:solidFill>
                      <a:srgbClr val="309481"/>
                    </a:solidFill>
                  </a:rPr>
                  <a:t>技术实现方案</a:t>
                </a:r>
                <a:endParaRPr lang="zh-CN" altLang="en-US" sz="2800" b="1" dirty="0">
                  <a:solidFill>
                    <a:srgbClr val="309481"/>
                  </a:solidFill>
                </a:endParaRPr>
              </a:p>
            </p:txBody>
          </p:sp>
        </p:grpSp>
        <p:grpSp>
          <p:nvGrpSpPr>
            <p:cNvPr id="7" name="组合 6"/>
            <p:cNvGrpSpPr/>
            <p:nvPr/>
          </p:nvGrpSpPr>
          <p:grpSpPr>
            <a:xfrm>
              <a:off x="4768819" y="4510146"/>
              <a:ext cx="4175820" cy="523220"/>
              <a:chOff x="1877054" y="3167390"/>
              <a:chExt cx="4175820" cy="523220"/>
            </a:xfrm>
          </p:grpSpPr>
          <p:cxnSp>
            <p:nvCxnSpPr>
              <p:cNvPr id="8" name="直接连接符 7"/>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065019" y="3167390"/>
                <a:ext cx="3987855" cy="523220"/>
              </a:xfrm>
              <a:prstGeom prst="rect">
                <a:avLst/>
              </a:prstGeom>
              <a:noFill/>
            </p:spPr>
            <p:txBody>
              <a:bodyPr wrap="square" rtlCol="0">
                <a:spAutoFit/>
              </a:bodyPr>
              <a:lstStyle/>
              <a:p>
                <a:r>
                  <a:rPr lang="en-US" altLang="zh-CN" sz="2800" b="1" dirty="0"/>
                  <a:t>4  </a:t>
                </a:r>
                <a:r>
                  <a:rPr lang="zh-CN" altLang="en-US" sz="2800" b="1" dirty="0"/>
                  <a:t>实验与成果展示</a:t>
                </a:r>
                <a:endParaRPr lang="zh-CN" altLang="en-US" sz="2800" b="1" dirty="0"/>
              </a:p>
            </p:txBody>
          </p:sp>
        </p:grpSp>
        <p:grpSp>
          <p:nvGrpSpPr>
            <p:cNvPr id="10" name="组合 9"/>
            <p:cNvGrpSpPr/>
            <p:nvPr/>
          </p:nvGrpSpPr>
          <p:grpSpPr>
            <a:xfrm>
              <a:off x="4768819" y="5431068"/>
              <a:ext cx="4175820" cy="523220"/>
              <a:chOff x="1877054" y="3167390"/>
              <a:chExt cx="4175820" cy="523220"/>
            </a:xfrm>
          </p:grpSpPr>
          <p:cxnSp>
            <p:nvCxnSpPr>
              <p:cNvPr id="11" name="直接连接符 10"/>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065019" y="3167390"/>
                <a:ext cx="3987855" cy="523220"/>
              </a:xfrm>
              <a:prstGeom prst="rect">
                <a:avLst/>
              </a:prstGeom>
              <a:noFill/>
            </p:spPr>
            <p:txBody>
              <a:bodyPr wrap="square" rtlCol="0">
                <a:spAutoFit/>
              </a:bodyPr>
              <a:lstStyle/>
              <a:p>
                <a:r>
                  <a:rPr lang="en-US" altLang="zh-CN" sz="2800" b="1" dirty="0"/>
                  <a:t>5  </a:t>
                </a:r>
                <a:r>
                  <a:rPr lang="zh-CN" altLang="en-US" sz="2800" b="1" dirty="0"/>
                  <a:t>总结与讨论</a:t>
                </a:r>
                <a:endParaRPr lang="zh-CN" altLang="en-US" sz="2800" b="1" dirty="0"/>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3.1 </a:t>
            </a:r>
            <a:r>
              <a:rPr lang="zh-CN" altLang="en-US" dirty="0"/>
              <a:t>系统总体设计</a:t>
            </a:r>
            <a:endParaRPr lang="zh-CN" altLang="en-US" dirty="0"/>
          </a:p>
        </p:txBody>
      </p:sp>
      <p:sp>
        <p:nvSpPr>
          <p:cNvPr id="3" name="Content Placeholder 2"/>
          <p:cNvSpPr>
            <a:spLocks noGrp="1"/>
          </p:cNvSpPr>
          <p:nvPr>
            <p:ph idx="1"/>
          </p:nvPr>
        </p:nvSpPr>
        <p:spPr>
          <a:xfrm>
            <a:off x="485030" y="1027073"/>
            <a:ext cx="11235193" cy="2161604"/>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整体架构与设计思路</a:t>
            </a:r>
            <a:endParaRPr lang="zh-CN" altLang="en-US" b="1" dirty="0">
              <a:latin typeface="Times New Roman" panose="02020603050405020304" charset="0"/>
              <a:ea typeface="Times New Roman" panose="02020603050405020304" charset="0"/>
              <a:cs typeface="Times New Roman" panose="02020603050405020304" charset="0"/>
            </a:endParaRPr>
          </a:p>
          <a:p>
            <a:pPr lvl="1"/>
            <a:endParaRPr lang="en-US" altLang="zh-CN" b="1" dirty="0">
              <a:latin typeface="Times New Roman" panose="02020603050405020304" charset="0"/>
              <a:ea typeface="Times New Roman" panose="02020603050405020304" charset="0"/>
              <a:cs typeface="Times New Roman" panose="02020603050405020304" charset="0"/>
            </a:endParaRPr>
          </a:p>
          <a:p>
            <a:pPr marL="0" indent="0">
              <a:buNone/>
            </a:pPr>
            <a:endParaRPr lang="en-US" altLang="zh-CN" b="1"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40" name="图片 39" descr="post_object_image_1730112066"/>
          <p:cNvPicPr>
            <a:picLocks noChangeAspect="1"/>
          </p:cNvPicPr>
          <p:nvPr/>
        </p:nvPicPr>
        <p:blipFill>
          <a:blip r:embed="rId1"/>
          <a:stretch>
            <a:fillRect/>
          </a:stretch>
        </p:blipFill>
        <p:spPr>
          <a:xfrm>
            <a:off x="5317792" y="1890006"/>
            <a:ext cx="6327397" cy="3453234"/>
          </a:xfrm>
          <a:prstGeom prst="rect">
            <a:avLst/>
          </a:prstGeom>
        </p:spPr>
      </p:pic>
      <p:sp>
        <p:nvSpPr>
          <p:cNvPr id="28" name="文本框 27"/>
          <p:cNvSpPr txBox="1"/>
          <p:nvPr userDrawn="1"/>
        </p:nvSpPr>
        <p:spPr>
          <a:xfrm>
            <a:off x="926288" y="2192777"/>
            <a:ext cx="4287020" cy="369570"/>
          </a:xfrm>
          <a:prstGeom prst="rect">
            <a:avLst/>
          </a:prstGeom>
        </p:spPr>
        <p:txBody>
          <a:bodyPr wrap="square" rtlCol="0">
            <a:noAutofit/>
          </a:bodyPr>
          <a:p>
            <a:r>
              <a:rPr lang="zh-CN" altLang="en-US" b="1">
                <a:latin typeface="Times New Roman" panose="02020603050405020304" charset="0"/>
                <a:ea typeface="Times New Roman" panose="02020603050405020304" charset="0"/>
                <a:cs typeface="Times New Roman" panose="02020603050405020304" charset="0"/>
              </a:rPr>
              <a:t>模型选择：</a:t>
            </a:r>
            <a:r>
              <a:rPr lang="en-US" altLang="zh-CN" b="1">
                <a:latin typeface="Times New Roman" panose="02020603050405020304" charset="0"/>
                <a:ea typeface="Times New Roman" panose="02020603050405020304" charset="0"/>
                <a:cs typeface="Times New Roman" panose="02020603050405020304" charset="0"/>
              </a:rPr>
              <a:t>Qwen</a:t>
            </a:r>
            <a:r>
              <a:rPr lang="en-US" altLang="zh-CN">
                <a:latin typeface="Times New Roman" panose="02020603050405020304" charset="0"/>
                <a:ea typeface="Times New Roman" panose="02020603050405020304" charset="0"/>
                <a:cs typeface="Times New Roman" panose="02020603050405020304" charset="0"/>
              </a:rPr>
              <a:t>	           </a:t>
            </a:r>
            <a:r>
              <a:rPr lang="en-US" altLang="zh-CN" b="1">
                <a:latin typeface="Times New Roman" panose="02020603050405020304" charset="0"/>
                <a:ea typeface="Times New Roman" panose="02020603050405020304" charset="0"/>
                <a:cs typeface="Times New Roman" panose="02020603050405020304" charset="0"/>
              </a:rPr>
              <a:t>Llama</a:t>
            </a:r>
            <a:endParaRPr lang="zh-CN" altLang="en-US" b="1">
              <a:latin typeface="Times New Roman" panose="02020603050405020304" charset="0"/>
              <a:ea typeface="Times New Roman" panose="02020603050405020304" charset="0"/>
              <a:cs typeface="Times New Roman" panose="02020603050405020304" charset="0"/>
            </a:endParaRPr>
          </a:p>
        </p:txBody>
      </p:sp>
      <p:pic>
        <p:nvPicPr>
          <p:cNvPr id="25" name="图片 24" descr="post_object_image_754043784"/>
          <p:cNvPicPr>
            <a:picLocks noChangeAspect="1"/>
          </p:cNvPicPr>
          <p:nvPr/>
        </p:nvPicPr>
        <p:blipFill>
          <a:blip r:embed="rId2"/>
          <a:stretch>
            <a:fillRect/>
          </a:stretch>
        </p:blipFill>
        <p:spPr>
          <a:xfrm>
            <a:off x="2801206" y="2108380"/>
            <a:ext cx="537251" cy="538319"/>
          </a:xfrm>
          <a:prstGeom prst="rect">
            <a:avLst/>
          </a:prstGeom>
        </p:spPr>
      </p:pic>
      <p:pic>
        <p:nvPicPr>
          <p:cNvPr id="26" name="图片 25" descr="post_object_image_4108874982"/>
          <p:cNvPicPr>
            <a:picLocks noChangeAspect="1"/>
          </p:cNvPicPr>
          <p:nvPr/>
        </p:nvPicPr>
        <p:blipFill>
          <a:blip r:embed="rId3"/>
          <a:stretch>
            <a:fillRect/>
          </a:stretch>
        </p:blipFill>
        <p:spPr>
          <a:xfrm>
            <a:off x="4034785" y="2000872"/>
            <a:ext cx="753446" cy="753446"/>
          </a:xfrm>
          <a:prstGeom prst="rect">
            <a:avLst/>
          </a:prstGeom>
        </p:spPr>
      </p:pic>
      <p:sp>
        <p:nvSpPr>
          <p:cNvPr id="31" name="文本框 30"/>
          <p:cNvSpPr txBox="1"/>
          <p:nvPr userDrawn="1"/>
        </p:nvSpPr>
        <p:spPr>
          <a:xfrm>
            <a:off x="926288" y="2993207"/>
            <a:ext cx="3032125" cy="368300"/>
          </a:xfrm>
          <a:prstGeom prst="rect">
            <a:avLst/>
          </a:prstGeom>
        </p:spPr>
        <p:txBody>
          <a:bodyPr wrap="none" rtlCol="0">
            <a:spAutoFit/>
          </a:bodyPr>
          <a:p>
            <a:r>
              <a:rPr lang="zh-CN" altLang="en-US" b="1">
                <a:latin typeface="Times New Roman" panose="02020603050405020304" charset="0"/>
                <a:ea typeface="Times New Roman" panose="02020603050405020304" charset="0"/>
                <a:cs typeface="Times New Roman" panose="02020603050405020304" charset="0"/>
              </a:rPr>
              <a:t>本地推理硬件：</a:t>
            </a:r>
            <a:r>
              <a:rPr lang="en-US" altLang="zh-CN" b="1">
                <a:latin typeface="Times New Roman" panose="02020603050405020304" charset="0"/>
                <a:ea typeface="Times New Roman" panose="02020603050405020304" charset="0"/>
                <a:cs typeface="Times New Roman" panose="02020603050405020304" charset="0"/>
              </a:rPr>
              <a:t>GPU</a:t>
            </a:r>
            <a:r>
              <a:rPr lang="en-US" altLang="zh-CN">
                <a:latin typeface="Times New Roman" panose="02020603050405020304" charset="0"/>
                <a:ea typeface="Times New Roman" panose="02020603050405020304" charset="0"/>
                <a:cs typeface="Times New Roman" panose="02020603050405020304" charset="0"/>
              </a:rPr>
              <a:t> </a:t>
            </a:r>
            <a:r>
              <a:rPr lang="zh-CN" altLang="en-US">
                <a:latin typeface="Times New Roman" panose="02020603050405020304" charset="0"/>
                <a:ea typeface="Times New Roman" panose="02020603050405020304" charset="0"/>
                <a:cs typeface="Times New Roman" panose="02020603050405020304" charset="0"/>
              </a:rPr>
              <a:t>&amp; </a:t>
            </a:r>
            <a:r>
              <a:rPr lang="en-US" altLang="zh-CN" b="1">
                <a:latin typeface="Times New Roman" panose="02020603050405020304" charset="0"/>
                <a:ea typeface="Times New Roman" panose="02020603050405020304" charset="0"/>
                <a:cs typeface="Times New Roman" panose="02020603050405020304" charset="0"/>
              </a:rPr>
              <a:t>CPU</a:t>
            </a:r>
            <a:endParaRPr lang="zh-CN" altLang="en-US" b="1">
              <a:latin typeface="Times New Roman" panose="02020603050405020304" charset="0"/>
              <a:ea typeface="Times New Roman" panose="02020603050405020304" charset="0"/>
              <a:cs typeface="Times New Roman" panose="02020603050405020304" charset="0"/>
            </a:endParaRPr>
          </a:p>
        </p:txBody>
      </p:sp>
      <p:grpSp>
        <p:nvGrpSpPr>
          <p:cNvPr id="35" name="组合 34"/>
          <p:cNvGrpSpPr/>
          <p:nvPr userDrawn="1"/>
        </p:nvGrpSpPr>
        <p:grpSpPr>
          <a:xfrm>
            <a:off x="926288" y="3619564"/>
            <a:ext cx="3628390" cy="716915"/>
            <a:chOff x="7754" y="2080"/>
            <a:chExt cx="5714" cy="1129"/>
          </a:xfrm>
        </p:grpSpPr>
        <p:sp>
          <p:nvSpPr>
            <p:cNvPr id="29" name="文本框 28"/>
            <p:cNvSpPr txBox="1"/>
            <p:nvPr userDrawn="1"/>
          </p:nvSpPr>
          <p:spPr>
            <a:xfrm>
              <a:off x="7754" y="2382"/>
              <a:ext cx="4539" cy="580"/>
            </a:xfrm>
            <a:prstGeom prst="rect">
              <a:avLst/>
            </a:prstGeom>
          </p:spPr>
          <p:txBody>
            <a:bodyPr wrap="square" rtlCol="0">
              <a:spAutoFit/>
            </a:bodyPr>
            <a:p>
              <a:pPr algn="l"/>
              <a:r>
                <a:rPr lang="zh-CN" altLang="en-US" b="1">
                  <a:latin typeface="Times New Roman" panose="02020603050405020304" charset="0"/>
                  <a:ea typeface="Times New Roman" panose="02020603050405020304" charset="0"/>
                  <a:cs typeface="Times New Roman" panose="02020603050405020304" charset="0"/>
                </a:rPr>
                <a:t>微调数据集：</a:t>
              </a:r>
              <a:r>
                <a:rPr lang="en-US" altLang="zh-CN" b="1">
                  <a:latin typeface="Times New Roman" panose="02020603050405020304" charset="0"/>
                  <a:ea typeface="Times New Roman" panose="02020603050405020304" charset="0"/>
                  <a:cs typeface="Times New Roman" panose="02020603050405020304" charset="0"/>
                </a:rPr>
                <a:t>MedChatZH</a:t>
              </a:r>
              <a:endParaRPr lang="en-US" altLang="zh-CN" b="1">
                <a:latin typeface="Times New Roman" panose="02020603050405020304" charset="0"/>
                <a:ea typeface="Times New Roman" panose="02020603050405020304" charset="0"/>
                <a:cs typeface="Times New Roman" panose="02020603050405020304" charset="0"/>
              </a:endParaRPr>
            </a:p>
          </p:txBody>
        </p:sp>
        <p:pic>
          <p:nvPicPr>
            <p:cNvPr id="30" name="图片 29" descr="post_object_image_398761892"/>
            <p:cNvPicPr>
              <a:picLocks noChangeAspect="1"/>
            </p:cNvPicPr>
            <p:nvPr/>
          </p:nvPicPr>
          <p:blipFill>
            <a:blip r:embed="rId4"/>
            <a:stretch>
              <a:fillRect/>
            </a:stretch>
          </p:blipFill>
          <p:spPr>
            <a:xfrm>
              <a:off x="12150" y="2080"/>
              <a:ext cx="1318" cy="1129"/>
            </a:xfrm>
            <a:prstGeom prst="rect">
              <a:avLst/>
            </a:prstGeom>
          </p:spPr>
        </p:pic>
      </p:grpSp>
      <p:grpSp>
        <p:nvGrpSpPr>
          <p:cNvPr id="36" name="组合 35"/>
          <p:cNvGrpSpPr/>
          <p:nvPr userDrawn="1"/>
        </p:nvGrpSpPr>
        <p:grpSpPr>
          <a:xfrm>
            <a:off x="926288" y="4623760"/>
            <a:ext cx="3515757" cy="719455"/>
            <a:chOff x="7801" y="3290"/>
            <a:chExt cx="5766" cy="1133"/>
          </a:xfrm>
        </p:grpSpPr>
        <p:sp>
          <p:nvSpPr>
            <p:cNvPr id="32" name="文本框 31"/>
            <p:cNvSpPr txBox="1"/>
            <p:nvPr userDrawn="1"/>
          </p:nvSpPr>
          <p:spPr>
            <a:xfrm>
              <a:off x="7801" y="3407"/>
              <a:ext cx="4578" cy="1016"/>
            </a:xfrm>
            <a:prstGeom prst="rect">
              <a:avLst/>
            </a:prstGeom>
          </p:spPr>
          <p:txBody>
            <a:bodyPr wrap="square" rtlCol="0">
              <a:noAutofit/>
            </a:bodyPr>
            <a:p>
              <a:r>
                <a:rPr lang="zh-CN" altLang="en-US" b="1">
                  <a:latin typeface="Times New Roman" panose="02020603050405020304" charset="0"/>
                  <a:ea typeface="Times New Roman" panose="02020603050405020304" charset="0"/>
                  <a:cs typeface="Times New Roman" panose="02020603050405020304" charset="0"/>
                </a:rPr>
                <a:t>微调工具：</a:t>
              </a:r>
              <a:r>
                <a:rPr lang="en-US" altLang="zh-CN" b="1">
                  <a:latin typeface="Times New Roman" panose="02020603050405020304" charset="0"/>
                  <a:ea typeface="Times New Roman" panose="02020603050405020304" charset="0"/>
                  <a:cs typeface="Times New Roman" panose="02020603050405020304" charset="0"/>
                </a:rPr>
                <a:t>Llama Factory</a:t>
              </a:r>
              <a:endParaRPr lang="zh-CN" altLang="en-US" b="1">
                <a:latin typeface="Times New Roman" panose="02020603050405020304" charset="0"/>
                <a:ea typeface="Times New Roman" panose="02020603050405020304" charset="0"/>
                <a:cs typeface="Times New Roman" panose="02020603050405020304" charset="0"/>
              </a:endParaRPr>
            </a:p>
          </p:txBody>
        </p:sp>
        <p:pic>
          <p:nvPicPr>
            <p:cNvPr id="33" name="图片 32" descr="post_object_image_703343833"/>
            <p:cNvPicPr>
              <a:picLocks noChangeAspect="1"/>
            </p:cNvPicPr>
            <p:nvPr/>
          </p:nvPicPr>
          <p:blipFill>
            <a:blip r:embed="rId5"/>
            <a:stretch>
              <a:fillRect/>
            </a:stretch>
          </p:blipFill>
          <p:spPr>
            <a:xfrm>
              <a:off x="12285" y="3290"/>
              <a:ext cx="1282" cy="815"/>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3.2 </a:t>
            </a:r>
            <a:r>
              <a:rPr lang="zh-CN" altLang="en-US" dirty="0"/>
              <a:t>系统具体实现</a:t>
            </a:r>
            <a:endParaRPr lang="zh-CN" altLang="en-US" dirty="0"/>
          </a:p>
        </p:txBody>
      </p:sp>
      <p:sp>
        <p:nvSpPr>
          <p:cNvPr id="3" name="Content Placeholder 2"/>
          <p:cNvSpPr>
            <a:spLocks noGrp="1"/>
          </p:cNvSpPr>
          <p:nvPr>
            <p:ph idx="1"/>
          </p:nvPr>
        </p:nvSpPr>
        <p:spPr>
          <a:xfrm>
            <a:off x="485030" y="1027073"/>
            <a:ext cx="11235193" cy="5349588"/>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实现细节</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en-US" altLang="zh-CN" b="1" dirty="0">
                <a:latin typeface="Times New Roman" panose="02020603050405020304" charset="0"/>
                <a:ea typeface="Times New Roman" panose="02020603050405020304" charset="0"/>
                <a:cs typeface="Times New Roman" panose="02020603050405020304" charset="0"/>
              </a:rPr>
              <a:t>StreamingSummarySnapKV-lite</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en-US" altLang="zh-CN" b="1" dirty="0">
                <a:latin typeface="Times New Roman" panose="02020603050405020304" charset="0"/>
                <a:ea typeface="Times New Roman" panose="02020603050405020304" charset="0"/>
                <a:cs typeface="Times New Roman" panose="02020603050405020304" charset="0"/>
              </a:rPr>
              <a:t>SSSKV-lite</a:t>
            </a:r>
            <a:r>
              <a:rPr lang="zh-CN" altLang="en-US" b="1" dirty="0">
                <a:latin typeface="Times New Roman" panose="02020603050405020304" charset="0"/>
                <a:ea typeface="Times New Roman" panose="02020603050405020304" charset="0"/>
                <a:cs typeface="Times New Roman" panose="02020603050405020304" charset="0"/>
              </a:rPr>
              <a:t>：稀疏注意力</a:t>
            </a:r>
            <a:r>
              <a:rPr lang="en-US" altLang="zh-CN" b="1" dirty="0">
                <a:latin typeface="Times New Roman" panose="02020603050405020304" charset="0"/>
                <a:ea typeface="Times New Roman" panose="02020603050405020304" charset="0"/>
                <a:cs typeface="Times New Roman" panose="02020603050405020304" charset="0"/>
              </a:rPr>
              <a:t>+KVcache</a:t>
            </a:r>
            <a:r>
              <a:rPr lang="zh-CN" altLang="en-US" b="1" dirty="0">
                <a:latin typeface="Times New Roman" panose="02020603050405020304" charset="0"/>
                <a:ea typeface="Times New Roman" panose="02020603050405020304" charset="0"/>
                <a:cs typeface="Times New Roman" panose="02020603050405020304" charset="0"/>
              </a:rPr>
              <a:t>优化</a:t>
            </a:r>
            <a:r>
              <a:rPr lang="en-US" altLang="zh-CN" b="1" dirty="0">
                <a:latin typeface="Times New Roman" panose="02020603050405020304" charset="0"/>
                <a:ea typeface="Times New Roman" panose="02020603050405020304" charset="0"/>
                <a:cs typeface="Times New Roman" panose="02020603050405020304" charset="0"/>
              </a:rPr>
              <a:t>+KV</a:t>
            </a:r>
            <a:r>
              <a:rPr lang="zh-CN" altLang="en-US" b="1" dirty="0">
                <a:latin typeface="Times New Roman" panose="02020603050405020304" charset="0"/>
                <a:ea typeface="Times New Roman" panose="02020603050405020304" charset="0"/>
                <a:cs typeface="Times New Roman" panose="02020603050405020304" charset="0"/>
              </a:rPr>
              <a:t>量化</a:t>
            </a:r>
            <a:endParaRPr lang="en-US" altLang="zh-CN" b="1" dirty="0">
              <a:latin typeface="Times New Roman" panose="02020603050405020304" charset="0"/>
              <a:ea typeface="Times New Roman" panose="02020603050405020304" charset="0"/>
              <a:cs typeface="Times New Roman" panose="02020603050405020304" charset="0"/>
            </a:endParaRPr>
          </a:p>
          <a:p>
            <a:pPr lvl="2"/>
            <a:r>
              <a:rPr lang="en-US" altLang="zh-CN" dirty="0">
                <a:latin typeface="Times New Roman" panose="02020603050405020304" charset="0"/>
                <a:ea typeface="Times New Roman" panose="02020603050405020304" charset="0"/>
                <a:cs typeface="Times New Roman" panose="02020603050405020304" charset="0"/>
              </a:rPr>
              <a:t>1. </a:t>
            </a:r>
            <a:r>
              <a:rPr lang="zh-CN" altLang="en-US" dirty="0">
                <a:latin typeface="Times New Roman" panose="02020603050405020304" charset="0"/>
                <a:ea typeface="Times New Roman" panose="02020603050405020304" charset="0"/>
                <a:cs typeface="Times New Roman" panose="02020603050405020304" charset="0"/>
              </a:rPr>
              <a:t>三段式连续上下文（</a:t>
            </a:r>
            <a:r>
              <a:rPr lang="en-US" altLang="zh-CN" dirty="0">
                <a:latin typeface="Times New Roman" panose="02020603050405020304" charset="0"/>
                <a:ea typeface="Times New Roman" panose="02020603050405020304" charset="0"/>
                <a:cs typeface="Times New Roman" panose="02020603050405020304" charset="0"/>
              </a:rPr>
              <a:t>Prefix / Summary / Recent</a:t>
            </a:r>
            <a:r>
              <a:rPr lang="zh-CN" altLang="en-US" dirty="0">
                <a:latin typeface="Times New Roman" panose="02020603050405020304" charset="0"/>
                <a:ea typeface="Times New Roman" panose="02020603050405020304" charset="0"/>
                <a:cs typeface="Times New Roman" panose="02020603050405020304" charset="0"/>
              </a:rPr>
              <a:t>）</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通过连续块重组系统提示、长期摘要与短期对话，在控制</a:t>
            </a:r>
            <a:r>
              <a:rPr lang="en-US" altLang="zh-CN" dirty="0">
                <a:latin typeface="Times New Roman" panose="02020603050405020304" charset="0"/>
                <a:ea typeface="Times New Roman" panose="02020603050405020304" charset="0"/>
                <a:cs typeface="Times New Roman" panose="02020603050405020304" charset="0"/>
              </a:rPr>
              <a:t> KV </a:t>
            </a:r>
            <a:r>
              <a:rPr lang="zh-CN" altLang="en-US" dirty="0">
                <a:latin typeface="Times New Roman" panose="02020603050405020304" charset="0"/>
                <a:ea typeface="Times New Roman" panose="02020603050405020304" charset="0"/>
                <a:cs typeface="Times New Roman" panose="02020603050405020304" charset="0"/>
              </a:rPr>
              <a:t>规模的同时保持语义连续性。</a:t>
            </a:r>
            <a:endParaRPr lang="zh-CN" altLang="en-US" dirty="0">
              <a:latin typeface="Times New Roman" panose="02020603050405020304" charset="0"/>
              <a:ea typeface="Times New Roman" panose="02020603050405020304" charset="0"/>
              <a:cs typeface="Times New Roman" panose="02020603050405020304" charset="0"/>
            </a:endParaRPr>
          </a:p>
          <a:p>
            <a:pPr lvl="2"/>
            <a:endParaRPr lang="en-US" altLang="zh-CN"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40" name="图片 39" descr="post_object_image_1730112066"/>
          <p:cNvPicPr>
            <a:picLocks noChangeAspect="1"/>
          </p:cNvPicPr>
          <p:nvPr/>
        </p:nvPicPr>
        <p:blipFill>
          <a:blip r:embed="rId1"/>
          <a:stretch>
            <a:fillRect/>
          </a:stretch>
        </p:blipFill>
        <p:spPr>
          <a:xfrm>
            <a:off x="6201343" y="3588481"/>
            <a:ext cx="5990698" cy="3269478"/>
          </a:xfrm>
          <a:prstGeom prst="rect">
            <a:avLst/>
          </a:prstGeom>
        </p:spPr>
      </p:pic>
      <p:sp>
        <p:nvSpPr>
          <p:cNvPr id="6" name="文本框 5"/>
          <p:cNvSpPr txBox="1"/>
          <p:nvPr userDrawn="1"/>
        </p:nvSpPr>
        <p:spPr>
          <a:xfrm>
            <a:off x="8796061" y="1027023"/>
            <a:ext cx="3103880" cy="1753235"/>
          </a:xfrm>
          <a:prstGeom prst="rect">
            <a:avLst/>
          </a:prstGeom>
        </p:spPr>
        <p:txBody>
          <a:bodyPr wrap="none" rtlCol="0">
            <a:spAutoFit/>
          </a:bodyPr>
          <a:p>
            <a:pPr algn="l"/>
            <a:r>
              <a:rPr lang="zh-CN" altLang="en-US" b="1">
                <a:latin typeface="Times New Roman" panose="02020603050405020304" charset="0"/>
                <a:ea typeface="Times New Roman" panose="02020603050405020304" charset="0"/>
                <a:cs typeface="Times New Roman" panose="02020603050405020304" charset="0"/>
              </a:rPr>
              <a:t>关键参数：</a:t>
            </a:r>
            <a:endParaRPr lang="zh-CN" altLang="en-US" b="1">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recent_max = 4096</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summary_max = 256</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trigger_discard = 2048</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solidFill>
                  <a:schemeClr val="tx1"/>
                </a:solidFill>
                <a:latin typeface="Times New Roman" panose="02020603050405020304" charset="0"/>
                <a:ea typeface="Times New Roman" panose="02020603050405020304" charset="0"/>
                <a:cs typeface="Times New Roman" panose="02020603050405020304" charset="0"/>
              </a:rPr>
              <a:t>main </a:t>
            </a:r>
            <a:r>
              <a:rPr lang="zh-CN" altLang="en-US">
                <a:solidFill>
                  <a:schemeClr val="tx1"/>
                </a:solidFill>
                <a:latin typeface="Times New Roman" panose="02020603050405020304" charset="0"/>
                <a:ea typeface="Times New Roman" panose="02020603050405020304" charset="0"/>
                <a:cs typeface="Times New Roman" panose="02020603050405020304" charset="0"/>
              </a:rPr>
              <a:t>context</a:t>
            </a:r>
            <a:r>
              <a:rPr lang="zh-CN" altLang="en-US">
                <a:latin typeface="Times New Roman" panose="02020603050405020304" charset="0"/>
                <a:ea typeface="Times New Roman" panose="02020603050405020304" charset="0"/>
                <a:cs typeface="Times New Roman" panose="02020603050405020304" charset="0"/>
              </a:rPr>
              <a:t>：</a:t>
            </a:r>
            <a:r>
              <a:rPr lang="en-US" altLang="zh-CN">
                <a:latin typeface="Times New Roman" panose="02020603050405020304" charset="0"/>
                <a:ea typeface="Times New Roman" panose="02020603050405020304" charset="0"/>
                <a:cs typeface="Times New Roman" panose="02020603050405020304" charset="0"/>
              </a:rPr>
              <a:t>8192 tokens</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summary context</a:t>
            </a:r>
            <a:r>
              <a:rPr lang="zh-CN" altLang="en-US">
                <a:latin typeface="Times New Roman" panose="02020603050405020304" charset="0"/>
                <a:ea typeface="Times New Roman" panose="02020603050405020304" charset="0"/>
                <a:cs typeface="Times New Roman" panose="02020603050405020304" charset="0"/>
              </a:rPr>
              <a:t>：</a:t>
            </a:r>
            <a:r>
              <a:rPr lang="en-US" altLang="zh-CN">
                <a:latin typeface="Times New Roman" panose="02020603050405020304" charset="0"/>
                <a:ea typeface="Times New Roman" panose="02020603050405020304" charset="0"/>
                <a:cs typeface="Times New Roman" panose="02020603050405020304" charset="0"/>
              </a:rPr>
              <a:t>2048 tokens</a:t>
            </a:r>
            <a:endParaRPr lang="zh-CN" altLang="en-US">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3.2 </a:t>
            </a:r>
            <a:r>
              <a:rPr lang="zh-CN" altLang="en-US" dirty="0"/>
              <a:t>系统具体实现</a:t>
            </a:r>
            <a:endParaRPr lang="zh-CN" altLang="en-US" dirty="0"/>
          </a:p>
        </p:txBody>
      </p:sp>
      <p:sp>
        <p:nvSpPr>
          <p:cNvPr id="3" name="Content Placeholder 2"/>
          <p:cNvSpPr>
            <a:spLocks noGrp="1"/>
          </p:cNvSpPr>
          <p:nvPr>
            <p:ph idx="1"/>
          </p:nvPr>
        </p:nvSpPr>
        <p:spPr>
          <a:xfrm>
            <a:off x="485030" y="1027073"/>
            <a:ext cx="11235193" cy="5349588"/>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实现细节</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en-US" altLang="zh-CN" b="1" dirty="0">
                <a:latin typeface="Times New Roman" panose="02020603050405020304" charset="0"/>
                <a:ea typeface="Times New Roman" panose="02020603050405020304" charset="0"/>
                <a:cs typeface="Times New Roman" panose="02020603050405020304" charset="0"/>
              </a:rPr>
              <a:t>StreamingSummarySnapKV-lite</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en-US" altLang="zh-CN" b="1" dirty="0">
                <a:latin typeface="Times New Roman" panose="02020603050405020304" charset="0"/>
                <a:ea typeface="Times New Roman" panose="02020603050405020304" charset="0"/>
                <a:cs typeface="Times New Roman" panose="02020603050405020304" charset="0"/>
              </a:rPr>
              <a:t>SSSKV-lite</a:t>
            </a:r>
            <a:r>
              <a:rPr lang="zh-CN" altLang="en-US" b="1" dirty="0">
                <a:latin typeface="Times New Roman" panose="02020603050405020304" charset="0"/>
                <a:ea typeface="Times New Roman" panose="02020603050405020304" charset="0"/>
                <a:cs typeface="Times New Roman" panose="02020603050405020304" charset="0"/>
              </a:rPr>
              <a:t>：稀疏注意力</a:t>
            </a:r>
            <a:r>
              <a:rPr lang="en-US" altLang="zh-CN" b="1" dirty="0">
                <a:latin typeface="Times New Roman" panose="02020603050405020304" charset="0"/>
                <a:ea typeface="Times New Roman" panose="02020603050405020304" charset="0"/>
                <a:cs typeface="Times New Roman" panose="02020603050405020304" charset="0"/>
              </a:rPr>
              <a:t>+KVcache</a:t>
            </a:r>
            <a:r>
              <a:rPr lang="zh-CN" altLang="en-US" b="1" dirty="0">
                <a:latin typeface="Times New Roman" panose="02020603050405020304" charset="0"/>
                <a:ea typeface="Times New Roman" panose="02020603050405020304" charset="0"/>
                <a:cs typeface="Times New Roman" panose="02020603050405020304" charset="0"/>
              </a:rPr>
              <a:t>优化</a:t>
            </a:r>
            <a:r>
              <a:rPr lang="en-US" altLang="zh-CN" b="1" dirty="0">
                <a:latin typeface="Times New Roman" panose="02020603050405020304" charset="0"/>
                <a:ea typeface="Times New Roman" panose="02020603050405020304" charset="0"/>
                <a:cs typeface="Times New Roman" panose="02020603050405020304" charset="0"/>
              </a:rPr>
              <a:t>+KV</a:t>
            </a:r>
            <a:r>
              <a:rPr lang="zh-CN" altLang="en-US" b="1" dirty="0">
                <a:latin typeface="Times New Roman" panose="02020603050405020304" charset="0"/>
                <a:ea typeface="Times New Roman" panose="02020603050405020304" charset="0"/>
                <a:cs typeface="Times New Roman" panose="02020603050405020304" charset="0"/>
              </a:rPr>
              <a:t>量化</a:t>
            </a:r>
            <a:endParaRPr lang="en-US" altLang="zh-CN" b="1" dirty="0">
              <a:latin typeface="Times New Roman" panose="02020603050405020304" charset="0"/>
              <a:ea typeface="Times New Roman" panose="02020603050405020304" charset="0"/>
              <a:cs typeface="Times New Roman" panose="02020603050405020304" charset="0"/>
            </a:endParaRPr>
          </a:p>
          <a:p>
            <a:pPr lvl="2"/>
            <a:r>
              <a:rPr lang="en-US" altLang="zh-CN" dirty="0">
                <a:latin typeface="Times New Roman" panose="02020603050405020304" charset="0"/>
                <a:ea typeface="Times New Roman" panose="02020603050405020304" charset="0"/>
                <a:cs typeface="Times New Roman" panose="02020603050405020304" charset="0"/>
              </a:rPr>
              <a:t>2. </a:t>
            </a:r>
            <a:r>
              <a:rPr lang="zh-CN" altLang="en-US" dirty="0">
                <a:latin typeface="Times New Roman" panose="02020603050405020304" charset="0"/>
                <a:ea typeface="Times New Roman" panose="02020603050405020304" charset="0"/>
                <a:cs typeface="Times New Roman" panose="02020603050405020304" charset="0"/>
              </a:rPr>
              <a:t>长期记忆压缩</a:t>
            </a:r>
            <a:endParaRPr lang="en-US" altLang="zh-CN" dirty="0">
              <a:latin typeface="Times New Roman" panose="02020603050405020304" charset="0"/>
              <a:ea typeface="Times New Roman" panose="02020603050405020304" charset="0"/>
              <a:cs typeface="Times New Roman" panose="02020603050405020304" charset="0"/>
            </a:endParaRPr>
          </a:p>
          <a:p>
            <a:pPr lvl="2"/>
            <a:r>
              <a:rPr lang="en-US" altLang="zh-CN" dirty="0">
                <a:latin typeface="Times New Roman" panose="02020603050405020304" charset="0"/>
                <a:ea typeface="Times New Roman" panose="02020603050405020304" charset="0"/>
                <a:cs typeface="Times New Roman" panose="02020603050405020304" charset="0"/>
              </a:rPr>
              <a:t>StreamingLLM</a:t>
            </a:r>
            <a:r>
              <a:rPr lang="zh-CN" altLang="en-US" dirty="0">
                <a:latin typeface="Times New Roman" panose="02020603050405020304" charset="0"/>
                <a:ea typeface="Times New Roman" panose="02020603050405020304" charset="0"/>
                <a:cs typeface="Times New Roman" panose="02020603050405020304" charset="0"/>
              </a:rPr>
              <a:t>的基础上，以语义摘要替代被滑窗裁剪的历史内容，实现有限</a:t>
            </a:r>
            <a:r>
              <a:rPr lang="en-US" altLang="zh-CN" dirty="0">
                <a:latin typeface="Times New Roman" panose="02020603050405020304" charset="0"/>
                <a:ea typeface="Times New Roman" panose="02020603050405020304" charset="0"/>
                <a:cs typeface="Times New Roman" panose="02020603050405020304" charset="0"/>
              </a:rPr>
              <a:t> KV </a:t>
            </a:r>
            <a:r>
              <a:rPr lang="zh-CN" altLang="en-US" dirty="0">
                <a:latin typeface="Times New Roman" panose="02020603050405020304" charset="0"/>
                <a:ea typeface="Times New Roman" panose="02020603050405020304" charset="0"/>
                <a:cs typeface="Times New Roman" panose="02020603050405020304" charset="0"/>
              </a:rPr>
              <a:t>条件下的长期对话记忆。</a:t>
            </a:r>
            <a:endParaRPr lang="zh-CN" altLang="en-US" dirty="0">
              <a:latin typeface="Times New Roman" panose="02020603050405020304" charset="0"/>
              <a:ea typeface="Times New Roman" panose="02020603050405020304" charset="0"/>
              <a:cs typeface="Times New Roman" panose="02020603050405020304" charset="0"/>
            </a:endParaRPr>
          </a:p>
          <a:p>
            <a:pPr lvl="3"/>
            <a:r>
              <a:rPr lang="en-US" altLang="zh-CN" dirty="0">
                <a:latin typeface="Times New Roman" panose="02020603050405020304" charset="0"/>
                <a:ea typeface="Times New Roman" panose="02020603050405020304" charset="0"/>
                <a:cs typeface="Times New Roman" panose="02020603050405020304" charset="0"/>
              </a:rPr>
              <a:t>condition</a:t>
            </a:r>
            <a:r>
              <a:rPr lang="zh-CN" altLang="en-US" dirty="0">
                <a:latin typeface="Times New Roman" panose="02020603050405020304" charset="0"/>
                <a:ea typeface="Times New Roman" panose="02020603050405020304" charset="0"/>
                <a:cs typeface="Times New Roman" panose="02020603050405020304" charset="0"/>
              </a:rPr>
              <a:t> </a:t>
            </a:r>
            <a:r>
              <a:rPr lang="en-US" altLang="zh-CN" dirty="0">
                <a:latin typeface="Times New Roman" panose="02020603050405020304" charset="0"/>
                <a:ea typeface="Times New Roman" panose="02020603050405020304" charset="0"/>
                <a:cs typeface="Times New Roman" panose="02020603050405020304" charset="0"/>
              </a:rPr>
              <a:t>triggered</a:t>
            </a:r>
            <a:endParaRPr lang="zh-CN" altLang="en-US" dirty="0">
              <a:latin typeface="Times New Roman" panose="02020603050405020304" charset="0"/>
              <a:ea typeface="Times New Roman" panose="02020603050405020304" charset="0"/>
              <a:cs typeface="Times New Roman" panose="02020603050405020304" charset="0"/>
            </a:endParaRPr>
          </a:p>
          <a:p>
            <a:pPr lvl="3"/>
            <a:r>
              <a:rPr lang="en-US" altLang="zh-CN" dirty="0">
                <a:latin typeface="Times New Roman" panose="02020603050405020304" charset="0"/>
                <a:ea typeface="Times New Roman" panose="02020603050405020304" charset="0"/>
                <a:cs typeface="Times New Roman" panose="02020603050405020304" charset="0"/>
              </a:rPr>
              <a:t>old</a:t>
            </a:r>
            <a:r>
              <a:rPr lang="zh-CN" altLang="en-US" dirty="0">
                <a:latin typeface="Times New Roman" panose="02020603050405020304" charset="0"/>
                <a:ea typeface="Times New Roman" panose="02020603050405020304" charset="0"/>
                <a:cs typeface="Times New Roman" panose="02020603050405020304" charset="0"/>
              </a:rPr>
              <a:t> </a:t>
            </a:r>
            <a:r>
              <a:rPr lang="en-US" altLang="zh-CN" dirty="0">
                <a:latin typeface="Times New Roman" panose="02020603050405020304" charset="0"/>
                <a:ea typeface="Times New Roman" panose="02020603050405020304" charset="0"/>
                <a:cs typeface="Times New Roman" panose="02020603050405020304" charset="0"/>
              </a:rPr>
              <a:t>summary</a:t>
            </a:r>
            <a:r>
              <a:rPr lang="zh-CN" altLang="en-US" dirty="0">
                <a:latin typeface="Times New Roman" panose="02020603050405020304" charset="0"/>
                <a:ea typeface="Times New Roman" panose="02020603050405020304" charset="0"/>
                <a:cs typeface="Times New Roman" panose="02020603050405020304" charset="0"/>
              </a:rPr>
              <a:t>+</a:t>
            </a:r>
            <a:r>
              <a:rPr lang="en-US" altLang="zh-CN" dirty="0">
                <a:latin typeface="Times New Roman" panose="02020603050405020304" charset="0"/>
                <a:ea typeface="Times New Roman" panose="02020603050405020304" charset="0"/>
                <a:cs typeface="Times New Roman" panose="02020603050405020304" charset="0"/>
              </a:rPr>
              <a:t>recent discard</a:t>
            </a:r>
            <a:endParaRPr lang="en-US" altLang="zh-CN" dirty="0">
              <a:latin typeface="Times New Roman" panose="02020603050405020304" charset="0"/>
              <a:ea typeface="Times New Roman" panose="02020603050405020304" charset="0"/>
              <a:cs typeface="Times New Roman" panose="02020603050405020304" charset="0"/>
            </a:endParaRPr>
          </a:p>
          <a:p>
            <a:pPr lvl="3"/>
            <a:r>
              <a:rPr lang="en-US" altLang="zh-CN" dirty="0">
                <a:latin typeface="Times New Roman" panose="02020603050405020304" charset="0"/>
                <a:ea typeface="Times New Roman" panose="02020603050405020304" charset="0"/>
                <a:cs typeface="Times New Roman" panose="02020603050405020304" charset="0"/>
              </a:rPr>
              <a:t>sparse summary(</a:t>
            </a:r>
            <a:r>
              <a:rPr lang="zh-CN" altLang="en-US" dirty="0">
                <a:latin typeface="Times New Roman" panose="02020603050405020304" charset="0"/>
                <a:ea typeface="Times New Roman" panose="02020603050405020304" charset="0"/>
                <a:cs typeface="Times New Roman" panose="02020603050405020304" charset="0"/>
              </a:rPr>
              <a:t>启发式稀疏</a:t>
            </a:r>
            <a:r>
              <a:rPr lang="en-US" altLang="zh-CN" dirty="0">
                <a:latin typeface="Times New Roman" panose="02020603050405020304" charset="0"/>
                <a:ea typeface="Times New Roman" panose="02020603050405020304" charset="0"/>
                <a:cs typeface="Times New Roman" panose="02020603050405020304" charset="0"/>
              </a:rPr>
              <a:t>)</a:t>
            </a:r>
            <a:endParaRPr lang="en-US" altLang="zh-CN" dirty="0">
              <a:latin typeface="Times New Roman" panose="02020603050405020304" charset="0"/>
              <a:ea typeface="Times New Roman" panose="02020603050405020304" charset="0"/>
              <a:cs typeface="Times New Roman" panose="02020603050405020304" charset="0"/>
            </a:endParaRPr>
          </a:p>
          <a:p>
            <a:pPr lvl="3"/>
            <a:r>
              <a:rPr lang="en-US" altLang="zh-CN" dirty="0">
                <a:latin typeface="Times New Roman" panose="02020603050405020304" charset="0"/>
                <a:ea typeface="Times New Roman" panose="02020603050405020304" charset="0"/>
                <a:cs typeface="Times New Roman" panose="02020603050405020304" charset="0"/>
              </a:rPr>
              <a:t>new summary(</a:t>
            </a:r>
            <a:r>
              <a:rPr lang="zh-CN" altLang="en-US" dirty="0">
                <a:latin typeface="Times New Roman" panose="02020603050405020304" charset="0"/>
                <a:ea typeface="Times New Roman" panose="02020603050405020304" charset="0"/>
                <a:cs typeface="Times New Roman" panose="02020603050405020304" charset="0"/>
              </a:rPr>
              <a:t>模型生成总结</a:t>
            </a:r>
            <a:r>
              <a:rPr lang="en-US" altLang="zh-CN" dirty="0">
                <a:latin typeface="Times New Roman" panose="02020603050405020304" charset="0"/>
                <a:ea typeface="Times New Roman" panose="02020603050405020304" charset="0"/>
                <a:cs typeface="Times New Roman" panose="02020603050405020304" charset="0"/>
              </a:rPr>
              <a:t>)</a:t>
            </a:r>
            <a:endParaRPr lang="en-US" altLang="zh-CN" dirty="0">
              <a:latin typeface="Times New Roman" panose="02020603050405020304" charset="0"/>
              <a:ea typeface="Times New Roman" panose="02020603050405020304" charset="0"/>
              <a:cs typeface="Times New Roman" panose="02020603050405020304" charset="0"/>
            </a:endParaRPr>
          </a:p>
          <a:p>
            <a:pPr lvl="3"/>
            <a:r>
              <a:rPr lang="en-US" altLang="zh-CN" dirty="0">
                <a:latin typeface="Times New Roman" panose="02020603050405020304" charset="0"/>
                <a:ea typeface="Times New Roman" panose="02020603050405020304" charset="0"/>
                <a:cs typeface="Times New Roman" panose="02020603050405020304" charset="0"/>
              </a:rPr>
              <a:t>rebuild kv</a:t>
            </a:r>
            <a:endParaRPr lang="zh-CN" altLang="en-US" dirty="0">
              <a:latin typeface="Times New Roman" panose="02020603050405020304" charset="0"/>
              <a:ea typeface="Times New Roman" panose="02020603050405020304" charset="0"/>
              <a:cs typeface="Times New Roman" panose="02020603050405020304" charset="0"/>
            </a:endParaRPr>
          </a:p>
          <a:p>
            <a:pPr lvl="2"/>
            <a:endParaRPr lang="en-US" altLang="zh-CN"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40" name="图片 39" descr="post_object_image_1730112066"/>
          <p:cNvPicPr>
            <a:picLocks noChangeAspect="1"/>
          </p:cNvPicPr>
          <p:nvPr/>
        </p:nvPicPr>
        <p:blipFill>
          <a:blip r:embed="rId1"/>
          <a:stretch>
            <a:fillRect/>
          </a:stretch>
        </p:blipFill>
        <p:spPr>
          <a:xfrm>
            <a:off x="6201343" y="3588481"/>
            <a:ext cx="5990698" cy="3269478"/>
          </a:xfrm>
          <a:prstGeom prst="rect">
            <a:avLst/>
          </a:prstGeom>
        </p:spPr>
      </p:pic>
      <p:sp>
        <p:nvSpPr>
          <p:cNvPr id="7" name="文本框 6"/>
          <p:cNvSpPr txBox="1"/>
          <p:nvPr userDrawn="1"/>
        </p:nvSpPr>
        <p:spPr>
          <a:xfrm>
            <a:off x="8796061" y="1027023"/>
            <a:ext cx="3103880" cy="1753235"/>
          </a:xfrm>
          <a:prstGeom prst="rect">
            <a:avLst/>
          </a:prstGeom>
        </p:spPr>
        <p:txBody>
          <a:bodyPr wrap="none" rtlCol="0">
            <a:spAutoFit/>
          </a:bodyPr>
          <a:p>
            <a:pPr algn="l"/>
            <a:r>
              <a:rPr lang="zh-CN" altLang="en-US" b="1">
                <a:latin typeface="Times New Roman" panose="02020603050405020304" charset="0"/>
                <a:ea typeface="Times New Roman" panose="02020603050405020304" charset="0"/>
                <a:cs typeface="Times New Roman" panose="02020603050405020304" charset="0"/>
              </a:rPr>
              <a:t>关键参数</a:t>
            </a:r>
            <a:r>
              <a:rPr lang="zh-CN" altLang="en-US">
                <a:latin typeface="Times New Roman" panose="02020603050405020304" charset="0"/>
                <a:ea typeface="Times New Roman" panose="02020603050405020304" charset="0"/>
                <a:cs typeface="Times New Roman" panose="02020603050405020304" charset="0"/>
              </a:rPr>
              <a:t>：</a:t>
            </a:r>
            <a:endParaRPr lang="zh-CN" altLang="en-US">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recent_max = 4096</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summary_max = 256</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trigger_discard = 2048</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solidFill>
                  <a:schemeClr val="tx1"/>
                </a:solidFill>
                <a:latin typeface="Times New Roman" panose="02020603050405020304" charset="0"/>
                <a:ea typeface="Times New Roman" panose="02020603050405020304" charset="0"/>
                <a:cs typeface="Times New Roman" panose="02020603050405020304" charset="0"/>
              </a:rPr>
              <a:t>main </a:t>
            </a:r>
            <a:r>
              <a:rPr lang="zh-CN" altLang="en-US">
                <a:solidFill>
                  <a:schemeClr val="tx1"/>
                </a:solidFill>
                <a:latin typeface="Times New Roman" panose="02020603050405020304" charset="0"/>
                <a:ea typeface="Times New Roman" panose="02020603050405020304" charset="0"/>
                <a:cs typeface="Times New Roman" panose="02020603050405020304" charset="0"/>
              </a:rPr>
              <a:t>context</a:t>
            </a:r>
            <a:r>
              <a:rPr lang="zh-CN" altLang="en-US">
                <a:latin typeface="Times New Roman" panose="02020603050405020304" charset="0"/>
                <a:ea typeface="Times New Roman" panose="02020603050405020304" charset="0"/>
                <a:cs typeface="Times New Roman" panose="02020603050405020304" charset="0"/>
              </a:rPr>
              <a:t>：</a:t>
            </a:r>
            <a:r>
              <a:rPr lang="en-US" altLang="zh-CN">
                <a:latin typeface="Times New Roman" panose="02020603050405020304" charset="0"/>
                <a:ea typeface="Times New Roman" panose="02020603050405020304" charset="0"/>
                <a:cs typeface="Times New Roman" panose="02020603050405020304" charset="0"/>
              </a:rPr>
              <a:t>8192 tokens</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summary context</a:t>
            </a:r>
            <a:r>
              <a:rPr lang="zh-CN" altLang="en-US">
                <a:latin typeface="Times New Roman" panose="02020603050405020304" charset="0"/>
                <a:ea typeface="Times New Roman" panose="02020603050405020304" charset="0"/>
                <a:cs typeface="Times New Roman" panose="02020603050405020304" charset="0"/>
              </a:rPr>
              <a:t>：</a:t>
            </a:r>
            <a:r>
              <a:rPr lang="en-US" altLang="zh-CN">
                <a:latin typeface="Times New Roman" panose="02020603050405020304" charset="0"/>
                <a:ea typeface="Times New Roman" panose="02020603050405020304" charset="0"/>
                <a:cs typeface="Times New Roman" panose="02020603050405020304" charset="0"/>
              </a:rPr>
              <a:t>2048 tokens</a:t>
            </a:r>
            <a:endParaRPr lang="zh-CN" altLang="en-US">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3.2 </a:t>
            </a:r>
            <a:r>
              <a:rPr lang="zh-CN" altLang="en-US" dirty="0"/>
              <a:t>系统具体实现</a:t>
            </a:r>
            <a:endParaRPr lang="zh-CN" altLang="en-US" dirty="0"/>
          </a:p>
        </p:txBody>
      </p:sp>
      <p:sp>
        <p:nvSpPr>
          <p:cNvPr id="3" name="Content Placeholder 2"/>
          <p:cNvSpPr>
            <a:spLocks noGrp="1"/>
          </p:cNvSpPr>
          <p:nvPr>
            <p:ph idx="1"/>
          </p:nvPr>
        </p:nvSpPr>
        <p:spPr>
          <a:xfrm>
            <a:off x="485030" y="1027073"/>
            <a:ext cx="11306948" cy="5349588"/>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实现细节</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en-US" altLang="zh-CN" b="1" dirty="0">
                <a:latin typeface="Times New Roman" panose="02020603050405020304" charset="0"/>
                <a:ea typeface="Times New Roman" panose="02020603050405020304" charset="0"/>
                <a:cs typeface="Times New Roman" panose="02020603050405020304" charset="0"/>
              </a:rPr>
              <a:t>StreamingSummarySnapKV-lite</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en-US" altLang="zh-CN" b="1" dirty="0">
                <a:latin typeface="Times New Roman" panose="02020603050405020304" charset="0"/>
                <a:ea typeface="Times New Roman" panose="02020603050405020304" charset="0"/>
                <a:cs typeface="Times New Roman" panose="02020603050405020304" charset="0"/>
              </a:rPr>
              <a:t>SSSKV-lite</a:t>
            </a:r>
            <a:r>
              <a:rPr lang="zh-CN" altLang="en-US" b="1" dirty="0">
                <a:latin typeface="Times New Roman" panose="02020603050405020304" charset="0"/>
                <a:ea typeface="Times New Roman" panose="02020603050405020304" charset="0"/>
                <a:cs typeface="Times New Roman" panose="02020603050405020304" charset="0"/>
              </a:rPr>
              <a:t>：稀疏注意力</a:t>
            </a:r>
            <a:r>
              <a:rPr lang="en-US" altLang="zh-CN" b="1" dirty="0">
                <a:latin typeface="Times New Roman" panose="02020603050405020304" charset="0"/>
                <a:ea typeface="Times New Roman" panose="02020603050405020304" charset="0"/>
                <a:cs typeface="Times New Roman" panose="02020603050405020304" charset="0"/>
              </a:rPr>
              <a:t>+KVcache</a:t>
            </a:r>
            <a:r>
              <a:rPr lang="zh-CN" altLang="en-US" b="1" dirty="0">
                <a:latin typeface="Times New Roman" panose="02020603050405020304" charset="0"/>
                <a:ea typeface="Times New Roman" panose="02020603050405020304" charset="0"/>
                <a:cs typeface="Times New Roman" panose="02020603050405020304" charset="0"/>
              </a:rPr>
              <a:t>优化</a:t>
            </a:r>
            <a:r>
              <a:rPr lang="en-US" altLang="zh-CN" b="1" dirty="0">
                <a:latin typeface="Times New Roman" panose="02020603050405020304" charset="0"/>
                <a:ea typeface="Times New Roman" panose="02020603050405020304" charset="0"/>
                <a:cs typeface="Times New Roman" panose="02020603050405020304" charset="0"/>
              </a:rPr>
              <a:t>+KV</a:t>
            </a:r>
            <a:r>
              <a:rPr lang="zh-CN" altLang="en-US" b="1" dirty="0">
                <a:latin typeface="Times New Roman" panose="02020603050405020304" charset="0"/>
                <a:ea typeface="Times New Roman" panose="02020603050405020304" charset="0"/>
                <a:cs typeface="Times New Roman" panose="02020603050405020304" charset="0"/>
              </a:rPr>
              <a:t>量化</a:t>
            </a:r>
            <a:endParaRPr lang="en-US" altLang="zh-CN" b="1" dirty="0">
              <a:latin typeface="Times New Roman" panose="02020603050405020304" charset="0"/>
              <a:ea typeface="Times New Roman" panose="02020603050405020304" charset="0"/>
              <a:cs typeface="Times New Roman" panose="02020603050405020304" charset="0"/>
            </a:endParaRPr>
          </a:p>
          <a:p>
            <a:pPr lvl="2"/>
            <a:r>
              <a:rPr lang="en-US" altLang="zh-CN" dirty="0">
                <a:latin typeface="Times New Roman" panose="02020603050405020304" charset="0"/>
                <a:ea typeface="Times New Roman" panose="02020603050405020304" charset="0"/>
                <a:cs typeface="Times New Roman" panose="02020603050405020304" charset="0"/>
              </a:rPr>
              <a:t>3. </a:t>
            </a:r>
            <a:r>
              <a:rPr lang="zh-CN" altLang="en-US" dirty="0">
                <a:latin typeface="Times New Roman" panose="02020603050405020304" charset="0"/>
                <a:ea typeface="Times New Roman" panose="02020603050405020304" charset="0"/>
                <a:cs typeface="Times New Roman" panose="02020603050405020304" charset="0"/>
              </a:rPr>
              <a:t>面向</a:t>
            </a:r>
            <a:r>
              <a:rPr lang="en-US" altLang="zh-CN" dirty="0">
                <a:latin typeface="Times New Roman" panose="02020603050405020304" charset="0"/>
                <a:ea typeface="Times New Roman" panose="02020603050405020304" charset="0"/>
                <a:cs typeface="Times New Roman" panose="02020603050405020304" charset="0"/>
              </a:rPr>
              <a:t> CPU </a:t>
            </a:r>
            <a:r>
              <a:rPr lang="zh-CN" altLang="en-US" dirty="0">
                <a:latin typeface="Times New Roman" panose="02020603050405020304" charset="0"/>
                <a:ea typeface="Times New Roman" panose="02020603050405020304" charset="0"/>
                <a:cs typeface="Times New Roman" panose="02020603050405020304" charset="0"/>
              </a:rPr>
              <a:t>的</a:t>
            </a:r>
            <a:r>
              <a:rPr lang="en-US" altLang="zh-CN" dirty="0">
                <a:latin typeface="Times New Roman" panose="02020603050405020304" charset="0"/>
                <a:ea typeface="Times New Roman" panose="02020603050405020304" charset="0"/>
                <a:cs typeface="Times New Roman" panose="02020603050405020304" charset="0"/>
              </a:rPr>
              <a:t> SnapKV-lite </a:t>
            </a:r>
            <a:r>
              <a:rPr lang="zh-CN" altLang="en-US" dirty="0">
                <a:latin typeface="Times New Roman" panose="02020603050405020304" charset="0"/>
                <a:ea typeface="Times New Roman" panose="02020603050405020304" charset="0"/>
                <a:cs typeface="Times New Roman" panose="02020603050405020304" charset="0"/>
              </a:rPr>
              <a:t>实现</a:t>
            </a:r>
            <a:endParaRPr lang="en-US" altLang="zh-CN"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启发式稀疏注意力方法的</a:t>
            </a:r>
            <a:r>
              <a:rPr lang="en-US" altLang="zh-CN" dirty="0">
                <a:latin typeface="Times New Roman" panose="02020603050405020304" charset="0"/>
                <a:ea typeface="Times New Roman" panose="02020603050405020304" charset="0"/>
                <a:cs typeface="Times New Roman" panose="02020603050405020304" charset="0"/>
              </a:rPr>
              <a:t> KVsparsing + </a:t>
            </a:r>
            <a:r>
              <a:rPr lang="zh-CN" altLang="en-US" dirty="0">
                <a:latin typeface="Times New Roman" panose="02020603050405020304" charset="0"/>
                <a:ea typeface="Times New Roman" panose="02020603050405020304" charset="0"/>
                <a:cs typeface="Times New Roman" panose="02020603050405020304" charset="0"/>
              </a:rPr>
              <a:t>低频重建</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替代</a:t>
            </a:r>
            <a:r>
              <a:rPr lang="en-US" altLang="zh-CN" dirty="0">
                <a:latin typeface="Times New Roman" panose="02020603050405020304" charset="0"/>
                <a:ea typeface="Times New Roman" panose="02020603050405020304" charset="0"/>
                <a:cs typeface="Times New Roman" panose="02020603050405020304" charset="0"/>
              </a:rPr>
              <a:t> token </a:t>
            </a:r>
            <a:r>
              <a:rPr lang="zh-CN" altLang="en-US" dirty="0">
                <a:latin typeface="Times New Roman" panose="02020603050405020304" charset="0"/>
                <a:ea typeface="Times New Roman" panose="02020603050405020304" charset="0"/>
                <a:cs typeface="Times New Roman" panose="02020603050405020304" charset="0"/>
              </a:rPr>
              <a:t>级稀疏</a:t>
            </a:r>
            <a:r>
              <a:rPr lang="en-US" altLang="zh-CN" dirty="0">
                <a:latin typeface="Times New Roman" panose="02020603050405020304" charset="0"/>
                <a:ea typeface="Times New Roman" panose="02020603050405020304" charset="0"/>
                <a:cs typeface="Times New Roman" panose="02020603050405020304" charset="0"/>
              </a:rPr>
              <a:t> KV</a:t>
            </a:r>
            <a:r>
              <a:rPr lang="zh-CN" altLang="en-US" dirty="0">
                <a:latin typeface="Times New Roman" panose="02020603050405020304" charset="0"/>
                <a:ea typeface="Times New Roman" panose="02020603050405020304" charset="0"/>
                <a:cs typeface="Times New Roman" panose="02020603050405020304" charset="0"/>
              </a:rPr>
              <a:t>，在</a:t>
            </a:r>
            <a:endParaRPr lang="zh-CN" altLang="en-US" dirty="0">
              <a:latin typeface="Times New Roman" panose="02020603050405020304" charset="0"/>
              <a:ea typeface="Times New Roman" panose="02020603050405020304" charset="0"/>
              <a:cs typeface="Times New Roman" panose="02020603050405020304" charset="0"/>
            </a:endParaRPr>
          </a:p>
          <a:p>
            <a:pPr marL="791845" lvl="2" indent="0">
              <a:buNone/>
            </a:pPr>
            <a:r>
              <a:rPr lang="en-US" altLang="zh-CN" dirty="0">
                <a:latin typeface="Times New Roman" panose="02020603050405020304" charset="0"/>
                <a:ea typeface="Times New Roman" panose="02020603050405020304" charset="0"/>
                <a:cs typeface="Times New Roman" panose="02020603050405020304" charset="0"/>
              </a:rPr>
              <a:t> Android CPU </a:t>
            </a:r>
            <a:r>
              <a:rPr lang="zh-CN" altLang="en-US" dirty="0">
                <a:latin typeface="Times New Roman" panose="02020603050405020304" charset="0"/>
                <a:ea typeface="Times New Roman" panose="02020603050405020304" charset="0"/>
                <a:cs typeface="Times New Roman" panose="02020603050405020304" charset="0"/>
              </a:rPr>
              <a:t>上稳定实现</a:t>
            </a:r>
            <a:endParaRPr lang="zh-CN" altLang="en-US" dirty="0">
              <a:latin typeface="Times New Roman" panose="02020603050405020304" charset="0"/>
              <a:ea typeface="Times New Roman" panose="02020603050405020304" charset="0"/>
              <a:cs typeface="Times New Roman" panose="02020603050405020304" charset="0"/>
            </a:endParaRPr>
          </a:p>
          <a:p>
            <a:pPr marL="791845" lvl="2" indent="0">
              <a:buNone/>
            </a:pPr>
            <a:r>
              <a:rPr lang="en-US" altLang="zh-CN" dirty="0">
                <a:latin typeface="Times New Roman" panose="02020603050405020304" charset="0"/>
                <a:ea typeface="Times New Roman" panose="02020603050405020304" charset="0"/>
                <a:cs typeface="Times New Roman" panose="02020603050405020304" charset="0"/>
              </a:rPr>
              <a:t> SnapKV </a:t>
            </a:r>
            <a:r>
              <a:rPr lang="zh-CN" altLang="en-US" dirty="0">
                <a:latin typeface="Times New Roman" panose="02020603050405020304" charset="0"/>
                <a:ea typeface="Times New Roman" panose="02020603050405020304" charset="0"/>
                <a:cs typeface="Times New Roman" panose="02020603050405020304" charset="0"/>
              </a:rPr>
              <a:t>效果。</a:t>
            </a:r>
            <a:endParaRPr lang="en-US" altLang="zh-CN"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40" name="图片 39" descr="post_object_image_1730112066"/>
          <p:cNvPicPr>
            <a:picLocks noChangeAspect="1"/>
          </p:cNvPicPr>
          <p:nvPr/>
        </p:nvPicPr>
        <p:blipFill>
          <a:blip r:embed="rId1"/>
          <a:stretch>
            <a:fillRect/>
          </a:stretch>
        </p:blipFill>
        <p:spPr>
          <a:xfrm>
            <a:off x="6201343" y="3588481"/>
            <a:ext cx="5990698" cy="3269478"/>
          </a:xfrm>
          <a:prstGeom prst="rect">
            <a:avLst/>
          </a:prstGeom>
        </p:spPr>
      </p:pic>
      <p:sp>
        <p:nvSpPr>
          <p:cNvPr id="5" name="文本框 4"/>
          <p:cNvSpPr txBox="1"/>
          <p:nvPr userDrawn="1"/>
        </p:nvSpPr>
        <p:spPr>
          <a:xfrm>
            <a:off x="867775" y="5226139"/>
            <a:ext cx="4309110" cy="645160"/>
          </a:xfrm>
          <a:prstGeom prst="rect">
            <a:avLst/>
          </a:prstGeom>
        </p:spPr>
        <p:txBody>
          <a:bodyPr wrap="none" rtlCol="0">
            <a:spAutoFit/>
          </a:bodyPr>
          <a:p>
            <a:pPr algn="l"/>
            <a:r>
              <a:rPr lang="zh-CN" altLang="en-US" b="1">
                <a:latin typeface="Times New Roman" panose="02020603050405020304" charset="0"/>
                <a:ea typeface="Times New Roman" panose="02020603050405020304" charset="0"/>
                <a:cs typeface="Times New Roman" panose="02020603050405020304" charset="0"/>
              </a:rPr>
              <a:t>不使用完全的</a:t>
            </a:r>
            <a:r>
              <a:rPr lang="en-US" altLang="zh-CN" b="1">
                <a:latin typeface="Times New Roman" panose="02020603050405020304" charset="0"/>
                <a:ea typeface="Times New Roman" panose="02020603050405020304" charset="0"/>
                <a:cs typeface="Times New Roman" panose="02020603050405020304" charset="0"/>
              </a:rPr>
              <a:t>token</a:t>
            </a:r>
            <a:r>
              <a:rPr lang="zh-CN" altLang="en-US" b="1">
                <a:latin typeface="Times New Roman" panose="02020603050405020304" charset="0"/>
                <a:ea typeface="Times New Roman" panose="02020603050405020304" charset="0"/>
                <a:cs typeface="Times New Roman" panose="02020603050405020304" charset="0"/>
              </a:rPr>
              <a:t>级别的</a:t>
            </a:r>
            <a:r>
              <a:rPr lang="en-US" altLang="zh-CN" b="1">
                <a:latin typeface="Times New Roman" panose="02020603050405020304" charset="0"/>
                <a:ea typeface="Times New Roman" panose="02020603050405020304" charset="0"/>
                <a:cs typeface="Times New Roman" panose="02020603050405020304" charset="0"/>
              </a:rPr>
              <a:t>SnapKV</a:t>
            </a:r>
            <a:endParaRPr lang="en-US" altLang="zh-CN" b="1">
              <a:latin typeface="Times New Roman" panose="02020603050405020304" charset="0"/>
              <a:ea typeface="Times New Roman" panose="02020603050405020304" charset="0"/>
              <a:cs typeface="Times New Roman" panose="02020603050405020304" charset="0"/>
            </a:endParaRPr>
          </a:p>
          <a:p>
            <a:pPr algn="l"/>
            <a:r>
              <a:rPr lang="zh-CN" altLang="en-US" b="1">
                <a:latin typeface="Times New Roman" panose="02020603050405020304" charset="0"/>
                <a:ea typeface="Times New Roman" panose="02020603050405020304" charset="0"/>
                <a:cs typeface="Times New Roman" panose="02020603050405020304" charset="0"/>
              </a:rPr>
              <a:t>是因为计算开销大、且难获取注意力权重</a:t>
            </a:r>
            <a:endParaRPr lang="zh-CN" altLang="en-US" b="1">
              <a:latin typeface="Times New Roman" panose="02020603050405020304" charset="0"/>
              <a:ea typeface="Times New Roman" panose="02020603050405020304" charset="0"/>
              <a:cs typeface="Times New Roman" panose="02020603050405020304" charset="0"/>
            </a:endParaRPr>
          </a:p>
        </p:txBody>
      </p:sp>
      <p:sp>
        <p:nvSpPr>
          <p:cNvPr id="8" name="文本框 7"/>
          <p:cNvSpPr txBox="1"/>
          <p:nvPr userDrawn="1"/>
        </p:nvSpPr>
        <p:spPr>
          <a:xfrm>
            <a:off x="8796061" y="1027023"/>
            <a:ext cx="3103880" cy="1753235"/>
          </a:xfrm>
          <a:prstGeom prst="rect">
            <a:avLst/>
          </a:prstGeom>
        </p:spPr>
        <p:txBody>
          <a:bodyPr wrap="none" rtlCol="0">
            <a:spAutoFit/>
          </a:bodyPr>
          <a:p>
            <a:pPr algn="l"/>
            <a:r>
              <a:rPr lang="zh-CN" altLang="en-US" b="1">
                <a:latin typeface="Times New Roman" panose="02020603050405020304" charset="0"/>
                <a:ea typeface="Times New Roman" panose="02020603050405020304" charset="0"/>
                <a:cs typeface="Times New Roman" panose="02020603050405020304" charset="0"/>
              </a:rPr>
              <a:t>关键参数</a:t>
            </a:r>
            <a:r>
              <a:rPr lang="zh-CN" altLang="en-US">
                <a:latin typeface="Times New Roman" panose="02020603050405020304" charset="0"/>
                <a:ea typeface="Times New Roman" panose="02020603050405020304" charset="0"/>
                <a:cs typeface="Times New Roman" panose="02020603050405020304" charset="0"/>
              </a:rPr>
              <a:t>：</a:t>
            </a:r>
            <a:endParaRPr lang="zh-CN" altLang="en-US">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recent_max = 4096</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summary_max = 256</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trigger_discard = 2048</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solidFill>
                  <a:schemeClr val="tx1"/>
                </a:solidFill>
                <a:latin typeface="Times New Roman" panose="02020603050405020304" charset="0"/>
                <a:ea typeface="Times New Roman" panose="02020603050405020304" charset="0"/>
                <a:cs typeface="Times New Roman" panose="02020603050405020304" charset="0"/>
              </a:rPr>
              <a:t>main </a:t>
            </a:r>
            <a:r>
              <a:rPr lang="zh-CN" altLang="en-US">
                <a:solidFill>
                  <a:schemeClr val="tx1"/>
                </a:solidFill>
                <a:latin typeface="Times New Roman" panose="02020603050405020304" charset="0"/>
                <a:ea typeface="Times New Roman" panose="02020603050405020304" charset="0"/>
                <a:cs typeface="Times New Roman" panose="02020603050405020304" charset="0"/>
              </a:rPr>
              <a:t>context</a:t>
            </a:r>
            <a:r>
              <a:rPr lang="zh-CN" altLang="en-US">
                <a:latin typeface="Times New Roman" panose="02020603050405020304" charset="0"/>
                <a:ea typeface="Times New Roman" panose="02020603050405020304" charset="0"/>
                <a:cs typeface="Times New Roman" panose="02020603050405020304" charset="0"/>
              </a:rPr>
              <a:t>：</a:t>
            </a:r>
            <a:r>
              <a:rPr lang="en-US" altLang="zh-CN">
                <a:latin typeface="Times New Roman" panose="02020603050405020304" charset="0"/>
                <a:ea typeface="Times New Roman" panose="02020603050405020304" charset="0"/>
                <a:cs typeface="Times New Roman" panose="02020603050405020304" charset="0"/>
              </a:rPr>
              <a:t>8192 tokens</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summary context</a:t>
            </a:r>
            <a:r>
              <a:rPr lang="zh-CN" altLang="en-US">
                <a:latin typeface="Times New Roman" panose="02020603050405020304" charset="0"/>
                <a:ea typeface="Times New Roman" panose="02020603050405020304" charset="0"/>
                <a:cs typeface="Times New Roman" panose="02020603050405020304" charset="0"/>
              </a:rPr>
              <a:t>：</a:t>
            </a:r>
            <a:r>
              <a:rPr lang="en-US" altLang="zh-CN">
                <a:latin typeface="Times New Roman" panose="02020603050405020304" charset="0"/>
                <a:ea typeface="Times New Roman" panose="02020603050405020304" charset="0"/>
                <a:cs typeface="Times New Roman" panose="02020603050405020304" charset="0"/>
              </a:rPr>
              <a:t>2048 tokens</a:t>
            </a:r>
            <a:endParaRPr lang="zh-CN" altLang="en-US">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3.2 </a:t>
            </a:r>
            <a:r>
              <a:rPr lang="zh-CN" altLang="en-US" dirty="0"/>
              <a:t>系统具体实现</a:t>
            </a:r>
            <a:endParaRPr lang="zh-CN" altLang="en-US" dirty="0"/>
          </a:p>
        </p:txBody>
      </p:sp>
      <p:sp>
        <p:nvSpPr>
          <p:cNvPr id="3" name="Content Placeholder 2"/>
          <p:cNvSpPr>
            <a:spLocks noGrp="1"/>
          </p:cNvSpPr>
          <p:nvPr>
            <p:ph idx="1"/>
          </p:nvPr>
        </p:nvSpPr>
        <p:spPr>
          <a:xfrm>
            <a:off x="485030" y="1027073"/>
            <a:ext cx="11306948" cy="5349588"/>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实现细节</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en-US" altLang="zh-CN" b="1" dirty="0">
                <a:latin typeface="Times New Roman" panose="02020603050405020304" charset="0"/>
                <a:ea typeface="Times New Roman" panose="02020603050405020304" charset="0"/>
                <a:cs typeface="Times New Roman" panose="02020603050405020304" charset="0"/>
              </a:rPr>
              <a:t>StreamingSummarySnapKV-lite</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en-US" altLang="zh-CN" b="1" dirty="0">
                <a:latin typeface="Times New Roman" panose="02020603050405020304" charset="0"/>
                <a:ea typeface="Times New Roman" panose="02020603050405020304" charset="0"/>
                <a:cs typeface="Times New Roman" panose="02020603050405020304" charset="0"/>
              </a:rPr>
              <a:t>SSSKV-lite</a:t>
            </a:r>
            <a:r>
              <a:rPr lang="zh-CN" altLang="en-US" b="1" dirty="0">
                <a:latin typeface="Times New Roman" panose="02020603050405020304" charset="0"/>
                <a:ea typeface="Times New Roman" panose="02020603050405020304" charset="0"/>
                <a:cs typeface="Times New Roman" panose="02020603050405020304" charset="0"/>
              </a:rPr>
              <a:t>：稀疏注意力</a:t>
            </a:r>
            <a:r>
              <a:rPr lang="en-US" altLang="zh-CN" b="1" dirty="0">
                <a:latin typeface="Times New Roman" panose="02020603050405020304" charset="0"/>
                <a:ea typeface="Times New Roman" panose="02020603050405020304" charset="0"/>
                <a:cs typeface="Times New Roman" panose="02020603050405020304" charset="0"/>
              </a:rPr>
              <a:t>+KVcache</a:t>
            </a:r>
            <a:r>
              <a:rPr lang="zh-CN" altLang="en-US" b="1" dirty="0">
                <a:latin typeface="Times New Roman" panose="02020603050405020304" charset="0"/>
                <a:ea typeface="Times New Roman" panose="02020603050405020304" charset="0"/>
                <a:cs typeface="Times New Roman" panose="02020603050405020304" charset="0"/>
              </a:rPr>
              <a:t>优化</a:t>
            </a:r>
            <a:r>
              <a:rPr lang="en-US" altLang="zh-CN" b="1" dirty="0">
                <a:latin typeface="Times New Roman" panose="02020603050405020304" charset="0"/>
                <a:ea typeface="Times New Roman" panose="02020603050405020304" charset="0"/>
                <a:cs typeface="Times New Roman" panose="02020603050405020304" charset="0"/>
              </a:rPr>
              <a:t>+KV</a:t>
            </a:r>
            <a:r>
              <a:rPr lang="zh-CN" altLang="en-US" b="1" dirty="0">
                <a:latin typeface="Times New Roman" panose="02020603050405020304" charset="0"/>
                <a:ea typeface="Times New Roman" panose="02020603050405020304" charset="0"/>
                <a:cs typeface="Times New Roman" panose="02020603050405020304" charset="0"/>
              </a:rPr>
              <a:t>量化</a:t>
            </a:r>
            <a:endParaRPr lang="en-US" altLang="zh-CN" b="1" dirty="0">
              <a:latin typeface="Times New Roman" panose="02020603050405020304" charset="0"/>
              <a:ea typeface="Times New Roman" panose="02020603050405020304" charset="0"/>
              <a:cs typeface="Times New Roman" panose="02020603050405020304" charset="0"/>
            </a:endParaRPr>
          </a:p>
          <a:p>
            <a:pPr lvl="2"/>
            <a:r>
              <a:rPr lang="en-US" altLang="zh-CN" dirty="0">
                <a:latin typeface="Times New Roman" panose="02020603050405020304" charset="0"/>
                <a:ea typeface="Times New Roman" panose="02020603050405020304" charset="0"/>
                <a:cs typeface="Times New Roman" panose="02020603050405020304" charset="0"/>
              </a:rPr>
              <a:t>4. KV</a:t>
            </a:r>
            <a:r>
              <a:rPr lang="zh-CN" altLang="en-US" dirty="0">
                <a:latin typeface="Times New Roman" panose="02020603050405020304" charset="0"/>
                <a:ea typeface="Times New Roman" panose="02020603050405020304" charset="0"/>
                <a:cs typeface="Times New Roman" panose="02020603050405020304" charset="0"/>
              </a:rPr>
              <a:t>量化策略</a:t>
            </a:r>
            <a:endParaRPr lang="en-US" altLang="zh-CN"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摘要生成在独立小上下文、低比特</a:t>
            </a:r>
            <a:r>
              <a:rPr lang="en-US" altLang="zh-CN" dirty="0">
                <a:latin typeface="Times New Roman" panose="02020603050405020304" charset="0"/>
                <a:ea typeface="Times New Roman" panose="02020603050405020304" charset="0"/>
                <a:cs typeface="Times New Roman" panose="02020603050405020304" charset="0"/>
              </a:rPr>
              <a:t>(Q4_0)KV</a:t>
            </a:r>
            <a:r>
              <a:rPr lang="zh-CN" altLang="en-US" dirty="0">
                <a:latin typeface="Times New Roman" panose="02020603050405020304" charset="0"/>
                <a:ea typeface="Times New Roman" panose="02020603050405020304" charset="0"/>
                <a:cs typeface="Times New Roman" panose="02020603050405020304" charset="0"/>
              </a:rPr>
              <a:t>量化的</a:t>
            </a:r>
            <a:r>
              <a:rPr lang="en-US" altLang="zh-CN" dirty="0">
                <a:latin typeface="Times New Roman" panose="02020603050405020304" charset="0"/>
                <a:ea typeface="Times New Roman" panose="02020603050405020304" charset="0"/>
                <a:cs typeface="Times New Roman" panose="02020603050405020304" charset="0"/>
              </a:rPr>
              <a:t> context </a:t>
            </a:r>
            <a:r>
              <a:rPr lang="zh-CN" altLang="en-US" dirty="0">
                <a:latin typeface="Times New Roman" panose="02020603050405020304" charset="0"/>
                <a:ea typeface="Times New Roman" panose="02020603050405020304" charset="0"/>
                <a:cs typeface="Times New Roman" panose="02020603050405020304" charset="0"/>
              </a:rPr>
              <a:t>中完成，避免干扰主推理流程、加快生成速度。</a:t>
            </a:r>
            <a:endParaRPr lang="en-US" altLang="zh-CN"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40" name="图片 39" descr="post_object_image_1730112066"/>
          <p:cNvPicPr>
            <a:picLocks noChangeAspect="1"/>
          </p:cNvPicPr>
          <p:nvPr/>
        </p:nvPicPr>
        <p:blipFill>
          <a:blip r:embed="rId1"/>
          <a:stretch>
            <a:fillRect/>
          </a:stretch>
        </p:blipFill>
        <p:spPr>
          <a:xfrm>
            <a:off x="6201343" y="3588481"/>
            <a:ext cx="5990698" cy="3269478"/>
          </a:xfrm>
          <a:prstGeom prst="rect">
            <a:avLst/>
          </a:prstGeom>
        </p:spPr>
      </p:pic>
      <p:sp>
        <p:nvSpPr>
          <p:cNvPr id="7" name="文本框 6"/>
          <p:cNvSpPr txBox="1"/>
          <p:nvPr userDrawn="1"/>
        </p:nvSpPr>
        <p:spPr>
          <a:xfrm>
            <a:off x="8796061" y="1027023"/>
            <a:ext cx="3103880" cy="1753235"/>
          </a:xfrm>
          <a:prstGeom prst="rect">
            <a:avLst/>
          </a:prstGeom>
        </p:spPr>
        <p:txBody>
          <a:bodyPr wrap="none" rtlCol="0">
            <a:spAutoFit/>
          </a:bodyPr>
          <a:p>
            <a:pPr algn="l"/>
            <a:r>
              <a:rPr lang="zh-CN" altLang="en-US" b="1">
                <a:latin typeface="Times New Roman" panose="02020603050405020304" charset="0"/>
                <a:ea typeface="Times New Roman" panose="02020603050405020304" charset="0"/>
                <a:cs typeface="Times New Roman" panose="02020603050405020304" charset="0"/>
              </a:rPr>
              <a:t>关键参数</a:t>
            </a:r>
            <a:r>
              <a:rPr lang="zh-CN" altLang="en-US">
                <a:latin typeface="Times New Roman" panose="02020603050405020304" charset="0"/>
                <a:ea typeface="Times New Roman" panose="02020603050405020304" charset="0"/>
                <a:cs typeface="Times New Roman" panose="02020603050405020304" charset="0"/>
              </a:rPr>
              <a:t>：</a:t>
            </a:r>
            <a:endParaRPr lang="zh-CN" altLang="en-US">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recent_max = 4096</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summary_max = 256</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trigger_discard = 2048</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solidFill>
                  <a:schemeClr val="tx1"/>
                </a:solidFill>
                <a:latin typeface="Times New Roman" panose="02020603050405020304" charset="0"/>
                <a:ea typeface="Times New Roman" panose="02020603050405020304" charset="0"/>
                <a:cs typeface="Times New Roman" panose="02020603050405020304" charset="0"/>
              </a:rPr>
              <a:t>main </a:t>
            </a:r>
            <a:r>
              <a:rPr lang="zh-CN" altLang="en-US">
                <a:solidFill>
                  <a:schemeClr val="tx1"/>
                </a:solidFill>
                <a:latin typeface="Times New Roman" panose="02020603050405020304" charset="0"/>
                <a:ea typeface="Times New Roman" panose="02020603050405020304" charset="0"/>
                <a:cs typeface="Times New Roman" panose="02020603050405020304" charset="0"/>
              </a:rPr>
              <a:t>context</a:t>
            </a:r>
            <a:r>
              <a:rPr lang="zh-CN" altLang="en-US">
                <a:latin typeface="Times New Roman" panose="02020603050405020304" charset="0"/>
                <a:ea typeface="Times New Roman" panose="02020603050405020304" charset="0"/>
                <a:cs typeface="Times New Roman" panose="02020603050405020304" charset="0"/>
              </a:rPr>
              <a:t>：</a:t>
            </a:r>
            <a:r>
              <a:rPr lang="en-US" altLang="zh-CN">
                <a:latin typeface="Times New Roman" panose="02020603050405020304" charset="0"/>
                <a:ea typeface="Times New Roman" panose="02020603050405020304" charset="0"/>
                <a:cs typeface="Times New Roman" panose="02020603050405020304" charset="0"/>
              </a:rPr>
              <a:t>8192 tokens</a:t>
            </a:r>
            <a:endParaRPr lang="en-US" altLang="zh-CN">
              <a:latin typeface="Times New Roman" panose="02020603050405020304" charset="0"/>
              <a:ea typeface="Times New Roman" panose="02020603050405020304" charset="0"/>
              <a:cs typeface="Times New Roman" panose="02020603050405020304" charset="0"/>
            </a:endParaRPr>
          </a:p>
          <a:p>
            <a:pPr algn="l"/>
            <a:r>
              <a:rPr lang="en-US" altLang="zh-CN">
                <a:latin typeface="Times New Roman" panose="02020603050405020304" charset="0"/>
                <a:ea typeface="Times New Roman" panose="02020603050405020304" charset="0"/>
                <a:cs typeface="Times New Roman" panose="02020603050405020304" charset="0"/>
              </a:rPr>
              <a:t>summary context</a:t>
            </a:r>
            <a:r>
              <a:rPr lang="zh-CN" altLang="en-US">
                <a:latin typeface="Times New Roman" panose="02020603050405020304" charset="0"/>
                <a:ea typeface="Times New Roman" panose="02020603050405020304" charset="0"/>
                <a:cs typeface="Times New Roman" panose="02020603050405020304" charset="0"/>
              </a:rPr>
              <a:t>：</a:t>
            </a:r>
            <a:r>
              <a:rPr lang="en-US" altLang="zh-CN">
                <a:latin typeface="Times New Roman" panose="02020603050405020304" charset="0"/>
                <a:ea typeface="Times New Roman" panose="02020603050405020304" charset="0"/>
                <a:cs typeface="Times New Roman" panose="02020603050405020304" charset="0"/>
              </a:rPr>
              <a:t>2048 tokens</a:t>
            </a:r>
            <a:endParaRPr lang="zh-CN" altLang="en-US">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3.2 </a:t>
            </a:r>
            <a:r>
              <a:rPr lang="zh-CN" altLang="en-US" dirty="0"/>
              <a:t>系统具体实现</a:t>
            </a:r>
            <a:endParaRPr lang="zh-CN" altLang="en-US" dirty="0"/>
          </a:p>
        </p:txBody>
      </p:sp>
      <p:sp>
        <p:nvSpPr>
          <p:cNvPr id="3" name="Content Placeholder 2"/>
          <p:cNvSpPr>
            <a:spLocks noGrp="1"/>
          </p:cNvSpPr>
          <p:nvPr>
            <p:ph idx="1"/>
          </p:nvPr>
        </p:nvSpPr>
        <p:spPr>
          <a:xfrm>
            <a:off x="485030" y="1027073"/>
            <a:ext cx="6447498" cy="5349588"/>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实现细节</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基于</a:t>
            </a:r>
            <a:r>
              <a:rPr lang="en-US" altLang="zh-CN" b="1" dirty="0">
                <a:solidFill>
                  <a:srgbClr val="C00000"/>
                </a:solidFill>
                <a:latin typeface="Times New Roman" panose="02020603050405020304" charset="0"/>
                <a:ea typeface="Times New Roman" panose="02020603050405020304" charset="0"/>
                <a:cs typeface="Times New Roman" panose="02020603050405020304" charset="0"/>
              </a:rPr>
              <a:t>MedChatZH</a:t>
            </a:r>
            <a:r>
              <a:rPr lang="zh-CN" altLang="en-US" b="1" dirty="0">
                <a:latin typeface="Times New Roman" panose="02020603050405020304" charset="0"/>
                <a:ea typeface="Times New Roman" panose="02020603050405020304" charset="0"/>
                <a:cs typeface="Times New Roman" panose="02020603050405020304" charset="0"/>
              </a:rPr>
              <a:t>数据集的大模型微调</a:t>
            </a:r>
            <a:endParaRPr lang="zh-CN" altLang="en-US" b="1"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目标：在</a:t>
            </a:r>
            <a:r>
              <a:rPr lang="zh-CN" altLang="en-US" b="1" dirty="0">
                <a:solidFill>
                  <a:srgbClr val="C00000"/>
                </a:solidFill>
                <a:latin typeface="Times New Roman" panose="02020603050405020304" charset="0"/>
                <a:ea typeface="Times New Roman" panose="02020603050405020304" charset="0"/>
                <a:cs typeface="Times New Roman" panose="02020603050405020304" charset="0"/>
              </a:rPr>
              <a:t>预训练模型</a:t>
            </a:r>
            <a:r>
              <a:rPr lang="zh-CN" altLang="en-US" dirty="0">
                <a:latin typeface="Times New Roman" panose="02020603050405020304" charset="0"/>
                <a:ea typeface="Times New Roman" panose="02020603050405020304" charset="0"/>
                <a:cs typeface="Times New Roman" panose="02020603050405020304" charset="0"/>
              </a:rPr>
              <a:t>具备通用语言能力的基础上，通过微调使模型更好地适应</a:t>
            </a:r>
            <a:r>
              <a:rPr lang="zh-CN" altLang="en-US" b="1" dirty="0">
                <a:solidFill>
                  <a:srgbClr val="C00000"/>
                </a:solidFill>
                <a:latin typeface="Times New Roman" panose="02020603050405020304" charset="0"/>
                <a:ea typeface="Times New Roman" panose="02020603050405020304" charset="0"/>
                <a:cs typeface="Times New Roman" panose="02020603050405020304" charset="0"/>
              </a:rPr>
              <a:t>具体任务</a:t>
            </a:r>
            <a:endParaRPr lang="en-US" altLang="zh-CN" b="1"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预训练模型：</a:t>
            </a:r>
            <a:r>
              <a:rPr lang="en-US" altLang="zh-CN" b="1" dirty="0">
                <a:latin typeface="Times New Roman" panose="02020603050405020304" charset="0"/>
                <a:ea typeface="Times New Roman" panose="02020603050405020304" charset="0"/>
                <a:cs typeface="Times New Roman" panose="02020603050405020304" charset="0"/>
              </a:rPr>
              <a:t>Qwen3</a:t>
            </a:r>
            <a:r>
              <a:rPr lang="zh-CN" altLang="en-US" b="1" dirty="0">
                <a:latin typeface="Times New Roman" panose="02020603050405020304" charset="0"/>
                <a:ea typeface="Times New Roman" panose="02020603050405020304" charset="0"/>
                <a:cs typeface="Times New Roman" panose="02020603050405020304" charset="0"/>
              </a:rPr>
              <a:t>-</a:t>
            </a:r>
            <a:r>
              <a:rPr lang="en-US" altLang="zh-CN" b="1" dirty="0">
                <a:latin typeface="Times New Roman" panose="02020603050405020304" charset="0"/>
                <a:ea typeface="Times New Roman" panose="02020603050405020304" charset="0"/>
                <a:cs typeface="Times New Roman" panose="02020603050405020304" charset="0"/>
              </a:rPr>
              <a:t>0.6B</a:t>
            </a:r>
            <a:r>
              <a:rPr lang="zh-CN" altLang="en-US" b="1" dirty="0">
                <a:latin typeface="Times New Roman" panose="02020603050405020304" charset="0"/>
                <a:ea typeface="Times New Roman" panose="02020603050405020304" charset="0"/>
                <a:cs typeface="Times New Roman" panose="02020603050405020304" charset="0"/>
              </a:rPr>
              <a:t>-</a:t>
            </a:r>
            <a:r>
              <a:rPr lang="en-US" altLang="zh-CN" b="1" dirty="0">
                <a:latin typeface="Times New Roman" panose="02020603050405020304" charset="0"/>
                <a:ea typeface="Times New Roman" panose="02020603050405020304" charset="0"/>
                <a:cs typeface="Times New Roman" panose="02020603050405020304" charset="0"/>
              </a:rPr>
              <a:t>Base</a:t>
            </a:r>
            <a:endParaRPr lang="en-US" altLang="zh-CN" b="1" dirty="0">
              <a:latin typeface="Times New Roman" panose="02020603050405020304" charset="0"/>
              <a:ea typeface="Times New Roman" panose="02020603050405020304" charset="0"/>
              <a:cs typeface="Times New Roman" panose="02020603050405020304" charset="0"/>
            </a:endParaRPr>
          </a:p>
          <a:p>
            <a:pPr lvl="3"/>
            <a:r>
              <a:rPr lang="en-US" altLang="zh-CN" dirty="0">
                <a:latin typeface="Times New Roman" panose="02020603050405020304" charset="0"/>
                <a:ea typeface="Times New Roman" panose="02020603050405020304" charset="0"/>
                <a:cs typeface="Times New Roman" panose="02020603050405020304" charset="0"/>
              </a:rPr>
              <a:t>Qwen</a:t>
            </a:r>
            <a:r>
              <a:rPr lang="zh-CN" altLang="en-US" dirty="0">
                <a:latin typeface="Times New Roman" panose="02020603050405020304" charset="0"/>
                <a:ea typeface="Times New Roman" panose="02020603050405020304" charset="0"/>
                <a:cs typeface="Times New Roman" panose="02020603050405020304" charset="0"/>
              </a:rPr>
              <a:t>模型更适配</a:t>
            </a:r>
            <a:r>
              <a:rPr lang="zh-CN" altLang="en-US" b="1" dirty="0">
                <a:solidFill>
                  <a:srgbClr val="C00000"/>
                </a:solidFill>
                <a:latin typeface="Times New Roman" panose="02020603050405020304" charset="0"/>
                <a:ea typeface="Times New Roman" panose="02020603050405020304" charset="0"/>
                <a:cs typeface="Times New Roman" panose="02020603050405020304" charset="0"/>
              </a:rPr>
              <a:t>中文</a:t>
            </a:r>
            <a:r>
              <a:rPr lang="zh-CN" altLang="en-US" dirty="0">
                <a:latin typeface="Times New Roman" panose="02020603050405020304" charset="0"/>
                <a:ea typeface="Times New Roman" panose="02020603050405020304" charset="0"/>
                <a:cs typeface="Times New Roman" panose="02020603050405020304" charset="0"/>
              </a:rPr>
              <a:t>微调任务</a:t>
            </a:r>
            <a:endParaRPr lang="zh-CN" altLang="en-US" dirty="0">
              <a:latin typeface="Times New Roman" panose="02020603050405020304" charset="0"/>
              <a:ea typeface="Times New Roman" panose="02020603050405020304" charset="0"/>
              <a:cs typeface="Times New Roman" panose="02020603050405020304" charset="0"/>
            </a:endParaRPr>
          </a:p>
          <a:p>
            <a:pPr lvl="3"/>
            <a:r>
              <a:rPr lang="en-US" altLang="zh-CN" dirty="0">
                <a:latin typeface="Times New Roman" panose="02020603050405020304" charset="0"/>
                <a:ea typeface="Times New Roman" panose="02020603050405020304" charset="0"/>
                <a:cs typeface="Times New Roman" panose="02020603050405020304" charset="0"/>
              </a:rPr>
              <a:t>0.6B</a:t>
            </a:r>
            <a:r>
              <a:rPr lang="zh-CN" altLang="en-US" dirty="0">
                <a:latin typeface="Times New Roman" panose="02020603050405020304" charset="0"/>
                <a:ea typeface="Times New Roman" panose="02020603050405020304" charset="0"/>
                <a:cs typeface="Times New Roman" panose="02020603050405020304" charset="0"/>
              </a:rPr>
              <a:t>参数量降低工程实现与调试成本</a:t>
            </a:r>
            <a:endParaRPr lang="zh-CN" altLang="en-US" dirty="0">
              <a:latin typeface="Times New Roman" panose="02020603050405020304" charset="0"/>
              <a:ea typeface="Times New Roman" panose="02020603050405020304" charset="0"/>
              <a:cs typeface="Times New Roman" panose="02020603050405020304" charset="0"/>
            </a:endParaRPr>
          </a:p>
          <a:p>
            <a:pPr lvl="3"/>
            <a:r>
              <a:rPr lang="en-US" altLang="zh-CN" dirty="0">
                <a:latin typeface="Times New Roman" panose="02020603050405020304" charset="0"/>
                <a:ea typeface="Times New Roman" panose="02020603050405020304" charset="0"/>
                <a:cs typeface="Times New Roman" panose="02020603050405020304" charset="0"/>
              </a:rPr>
              <a:t>Base</a:t>
            </a:r>
            <a:r>
              <a:rPr lang="zh-CN" altLang="en-US" dirty="0">
                <a:latin typeface="Times New Roman" panose="02020603050405020304" charset="0"/>
                <a:ea typeface="Times New Roman" panose="02020603050405020304" charset="0"/>
                <a:cs typeface="Times New Roman" panose="02020603050405020304" charset="0"/>
              </a:rPr>
              <a:t>模型未经过指令对齐或</a:t>
            </a:r>
            <a:r>
              <a:rPr lang="en-US" altLang="zh-CN" dirty="0">
                <a:latin typeface="Times New Roman" panose="02020603050405020304" charset="0"/>
                <a:ea typeface="Times New Roman" panose="02020603050405020304" charset="0"/>
                <a:cs typeface="Times New Roman" panose="02020603050405020304" charset="0"/>
              </a:rPr>
              <a:t>RLHF</a:t>
            </a:r>
            <a:r>
              <a:rPr lang="zh-CN" altLang="en-US" dirty="0">
                <a:latin typeface="Times New Roman" panose="02020603050405020304" charset="0"/>
                <a:ea typeface="Times New Roman" panose="02020603050405020304" charset="0"/>
                <a:cs typeface="Times New Roman" panose="02020603050405020304" charset="0"/>
              </a:rPr>
              <a:t>约束，可塑性更强，能更直观观察到微调效果</a:t>
            </a:r>
            <a:endParaRPr lang="en-US" altLang="zh-CN" dirty="0">
              <a:latin typeface="Times New Roman" panose="02020603050405020304" charset="0"/>
              <a:ea typeface="Times New Roman" panose="02020603050405020304" charset="0"/>
              <a:cs typeface="Times New Roman" panose="02020603050405020304" charset="0"/>
            </a:endParaRPr>
          </a:p>
          <a:p>
            <a:pPr marL="791845" lvl="2" indent="0">
              <a:buNone/>
            </a:pPr>
            <a:endParaRPr lang="en-US" altLang="zh-CN"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5" name="图片 4" descr="post_object_image_2945937417"/>
          <p:cNvPicPr>
            <a:picLocks noChangeAspect="1"/>
          </p:cNvPicPr>
          <p:nvPr/>
        </p:nvPicPr>
        <p:blipFill>
          <a:blip r:embed="rId1"/>
          <a:srcRect b="9127"/>
          <a:stretch>
            <a:fillRect/>
          </a:stretch>
        </p:blipFill>
        <p:spPr>
          <a:xfrm>
            <a:off x="7067336" y="2177756"/>
            <a:ext cx="4595274" cy="2502535"/>
          </a:xfrm>
          <a:prstGeom prst="rect">
            <a:avLst/>
          </a:prstGeom>
        </p:spPr>
      </p:pic>
      <p:sp>
        <p:nvSpPr>
          <p:cNvPr id="6" name="矩形 5"/>
          <p:cNvSpPr/>
          <p:nvPr userDrawn="1"/>
        </p:nvSpPr>
        <p:spPr>
          <a:xfrm>
            <a:off x="6932496" y="2177756"/>
            <a:ext cx="4864951" cy="2502497"/>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3.2 </a:t>
            </a:r>
            <a:r>
              <a:rPr lang="zh-CN" altLang="en-US" dirty="0"/>
              <a:t>系统具体实现</a:t>
            </a:r>
            <a:endParaRPr lang="zh-CN" altLang="en-US" dirty="0"/>
          </a:p>
        </p:txBody>
      </p:sp>
      <p:sp>
        <p:nvSpPr>
          <p:cNvPr id="3" name="Content Placeholder 2"/>
          <p:cNvSpPr>
            <a:spLocks noGrp="1"/>
          </p:cNvSpPr>
          <p:nvPr>
            <p:ph idx="1"/>
          </p:nvPr>
        </p:nvSpPr>
        <p:spPr>
          <a:xfrm>
            <a:off x="485030" y="1027073"/>
            <a:ext cx="10959844" cy="5349588"/>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实现细节</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基于</a:t>
            </a:r>
            <a:r>
              <a:rPr lang="en-US" altLang="zh-CN" b="1" dirty="0">
                <a:solidFill>
                  <a:srgbClr val="C00000"/>
                </a:solidFill>
                <a:latin typeface="Times New Roman" panose="02020603050405020304" charset="0"/>
                <a:ea typeface="Times New Roman" panose="02020603050405020304" charset="0"/>
                <a:cs typeface="Times New Roman" panose="02020603050405020304" charset="0"/>
              </a:rPr>
              <a:t>MedChatZH</a:t>
            </a:r>
            <a:r>
              <a:rPr lang="zh-CN" altLang="en-US" b="1" dirty="0">
                <a:latin typeface="Times New Roman" panose="02020603050405020304" charset="0"/>
                <a:ea typeface="Times New Roman" panose="02020603050405020304" charset="0"/>
                <a:cs typeface="Times New Roman" panose="02020603050405020304" charset="0"/>
              </a:rPr>
              <a:t>数据集的大模型微调</a:t>
            </a:r>
            <a:endParaRPr lang="en-US" altLang="zh-CN" b="1"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数据集：</a:t>
            </a:r>
            <a:r>
              <a:rPr lang="en-US" altLang="zh-CN" b="1" dirty="0">
                <a:latin typeface="Times New Roman" panose="02020603050405020304" charset="0"/>
                <a:ea typeface="Times New Roman" panose="02020603050405020304" charset="0"/>
                <a:cs typeface="Times New Roman" panose="02020603050405020304" charset="0"/>
              </a:rPr>
              <a:t>MedChatZH</a:t>
            </a:r>
            <a:r>
              <a:rPr lang="en-US" altLang="zh-CN" baseline="30000" dirty="0">
                <a:latin typeface="Times New Roman" panose="02020603050405020304" charset="0"/>
                <a:ea typeface="Times New Roman" panose="02020603050405020304" charset="0"/>
                <a:cs typeface="Times New Roman" panose="02020603050405020304" charset="0"/>
              </a:rPr>
              <a:t>[1]</a:t>
            </a:r>
            <a:r>
              <a:rPr lang="zh-CN" altLang="en-US" dirty="0">
                <a:latin typeface="Times New Roman" panose="02020603050405020304" charset="0"/>
                <a:ea typeface="Times New Roman" panose="02020603050405020304" charset="0"/>
                <a:cs typeface="Times New Roman" panose="02020603050405020304" charset="0"/>
              </a:rPr>
              <a:t>，由华东理工大学的研究团队构建，包含大量中文医学对话指令数据，数据主要来源于高质量医疗对话与医患交流文本</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微调工具：</a:t>
            </a:r>
            <a:r>
              <a:rPr lang="en-US" altLang="zh-CN" dirty="0">
                <a:latin typeface="Times New Roman" panose="02020603050405020304" charset="0"/>
                <a:ea typeface="Times New Roman" panose="02020603050405020304" charset="0"/>
                <a:cs typeface="Times New Roman" panose="02020603050405020304" charset="0"/>
              </a:rPr>
              <a:t>Llama Factory</a:t>
            </a:r>
            <a:endParaRPr lang="en-US" altLang="zh-CN" dirty="0">
              <a:latin typeface="Times New Roman" panose="02020603050405020304" charset="0"/>
              <a:ea typeface="Times New Roman" panose="02020603050405020304" charset="0"/>
              <a:cs typeface="Times New Roman" panose="02020603050405020304" charset="0"/>
            </a:endParaRPr>
          </a:p>
          <a:p>
            <a:pPr lvl="3"/>
            <a:r>
              <a:rPr lang="en-US" altLang="zh-CN" dirty="0">
                <a:latin typeface="Times New Roman" panose="02020603050405020304" charset="0"/>
                <a:ea typeface="Times New Roman" panose="02020603050405020304" charset="0"/>
                <a:cs typeface="Times New Roman" panose="02020603050405020304" charset="0"/>
              </a:rPr>
              <a:t>WebUI</a:t>
            </a:r>
            <a:r>
              <a:rPr lang="zh-CN" altLang="en-US" dirty="0">
                <a:latin typeface="Times New Roman" panose="02020603050405020304" charset="0"/>
                <a:ea typeface="Times New Roman" panose="02020603050405020304" charset="0"/>
                <a:cs typeface="Times New Roman" panose="02020603050405020304" charset="0"/>
              </a:rPr>
              <a:t>提供可视化界面，避免频繁修改训练脚本</a:t>
            </a:r>
            <a:endParaRPr lang="en-US" altLang="zh-CN" dirty="0">
              <a:latin typeface="Times New Roman" panose="02020603050405020304" charset="0"/>
              <a:ea typeface="Times New Roman" panose="02020603050405020304" charset="0"/>
              <a:cs typeface="Times New Roman" panose="02020603050405020304" charset="0"/>
            </a:endParaRPr>
          </a:p>
          <a:p>
            <a:pPr marL="791845" lvl="2" indent="0">
              <a:buNone/>
            </a:pPr>
            <a:endParaRPr lang="en-US" altLang="zh-CN"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9" name="图片 8" descr="post_object_image_1748902654"/>
          <p:cNvPicPr>
            <a:picLocks noChangeAspect="1"/>
          </p:cNvPicPr>
          <p:nvPr/>
        </p:nvPicPr>
        <p:blipFill>
          <a:blip r:embed="rId1"/>
          <a:stretch>
            <a:fillRect/>
          </a:stretch>
        </p:blipFill>
        <p:spPr>
          <a:xfrm>
            <a:off x="2337462" y="3855162"/>
            <a:ext cx="7517028" cy="1921205"/>
          </a:xfrm>
          <a:prstGeom prst="rect">
            <a:avLst/>
          </a:prstGeom>
        </p:spPr>
      </p:pic>
      <p:sp>
        <p:nvSpPr>
          <p:cNvPr id="10" name="文本框 9"/>
          <p:cNvSpPr txBox="1"/>
          <p:nvPr userDrawn="1"/>
        </p:nvSpPr>
        <p:spPr>
          <a:xfrm>
            <a:off x="907391" y="5776401"/>
            <a:ext cx="10377170" cy="645160"/>
          </a:xfrm>
          <a:prstGeom prst="rect">
            <a:avLst/>
          </a:prstGeom>
        </p:spPr>
        <p:txBody>
          <a:bodyPr wrap="square" rtlCol="0">
            <a:spAutoFit/>
          </a:bodyPr>
          <a:p>
            <a:r>
              <a:rPr lang="en-US" altLang="zh-CN" i="1"/>
              <a:t>[</a:t>
            </a:r>
            <a:r>
              <a:rPr lang="en-US" altLang="zh-CN" i="1">
                <a:cs typeface="Arial" panose="020B0604020202020204" pitchFamily="34" charset="0"/>
              </a:rPr>
              <a:t>1</a:t>
            </a:r>
            <a:r>
              <a:rPr lang="en-US" altLang="zh-CN" i="1"/>
              <a:t>]Tan Y, Li M, Huang Z, et al. Medchatzh: a better medical adviser learns from better instructions[J]. arXiv preprint arXiv:2309.01114, 2023.</a:t>
            </a:r>
            <a:endParaRPr lang="en-US" altLang="zh-CN" i="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3.2 </a:t>
            </a:r>
            <a:r>
              <a:rPr lang="zh-CN" altLang="en-US" dirty="0"/>
              <a:t>系统具体实现</a:t>
            </a:r>
            <a:endParaRPr lang="zh-CN" altLang="en-US" dirty="0"/>
          </a:p>
        </p:txBody>
      </p:sp>
      <p:sp>
        <p:nvSpPr>
          <p:cNvPr id="3" name="Content Placeholder 2"/>
          <p:cNvSpPr>
            <a:spLocks noGrp="1"/>
          </p:cNvSpPr>
          <p:nvPr>
            <p:ph idx="1"/>
          </p:nvPr>
        </p:nvSpPr>
        <p:spPr>
          <a:xfrm>
            <a:off x="485030" y="997451"/>
            <a:ext cx="10959844" cy="5349588"/>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实现细节</a:t>
            </a:r>
            <a:endParaRPr lang="zh-CN" altLang="en-US"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sym typeface="+mn-ea"/>
              </a:rPr>
              <a:t>基于</a:t>
            </a:r>
            <a:r>
              <a:rPr lang="en-US" altLang="zh-CN" b="1" dirty="0">
                <a:solidFill>
                  <a:srgbClr val="C00000"/>
                </a:solidFill>
                <a:latin typeface="Times New Roman" panose="02020603050405020304" charset="0"/>
                <a:ea typeface="Times New Roman" panose="02020603050405020304" charset="0"/>
                <a:cs typeface="Times New Roman" panose="02020603050405020304" charset="0"/>
                <a:sym typeface="+mn-ea"/>
              </a:rPr>
              <a:t>MedChatZH</a:t>
            </a:r>
            <a:r>
              <a:rPr lang="zh-CN" altLang="en-US" b="1" dirty="0">
                <a:latin typeface="Times New Roman" panose="02020603050405020304" charset="0"/>
                <a:ea typeface="Times New Roman" panose="02020603050405020304" charset="0"/>
                <a:cs typeface="Times New Roman" panose="02020603050405020304" charset="0"/>
                <a:sym typeface="+mn-ea"/>
              </a:rPr>
              <a:t>数据集的大模型微调</a:t>
            </a:r>
            <a:endParaRPr lang="zh-CN" altLang="en-US" b="1" dirty="0">
              <a:latin typeface="Times New Roman" panose="02020603050405020304" charset="0"/>
              <a:ea typeface="Times New Roman" panose="02020603050405020304" charset="0"/>
              <a:cs typeface="Times New Roman" panose="02020603050405020304" charset="0"/>
              <a:sym typeface="+mn-ea"/>
            </a:endParaRPr>
          </a:p>
          <a:p>
            <a:pPr lvl="2" algn="l"/>
            <a:r>
              <a:rPr lang="zh-CN" altLang="en-US" sz="2200" dirty="0">
                <a:latin typeface="Times New Roman" panose="02020603050405020304" charset="0"/>
                <a:ea typeface="Times New Roman" panose="02020603050405020304" charset="0"/>
                <a:cs typeface="Times New Roman" panose="02020603050405020304" charset="0"/>
                <a:sym typeface="+mn-ea"/>
              </a:rPr>
              <a:t>环境：</a:t>
            </a:r>
            <a:r>
              <a:rPr lang="en-US" altLang="zh-CN" sz="2200" dirty="0">
                <a:latin typeface="Times New Roman" panose="02020603050405020304" charset="0"/>
                <a:ea typeface="Times New Roman" panose="02020603050405020304" charset="0"/>
                <a:cs typeface="Times New Roman" panose="02020603050405020304" charset="0"/>
                <a:sym typeface="+mn-ea"/>
              </a:rPr>
              <a:t>4 </a:t>
            </a:r>
            <a:r>
              <a:rPr lang="zh-CN" altLang="en-US" sz="2200" dirty="0">
                <a:latin typeface="Times New Roman" panose="02020603050405020304" charset="0"/>
                <a:ea typeface="Times New Roman" panose="02020603050405020304" charset="0"/>
                <a:cs typeface="Times New Roman" panose="02020603050405020304" charset="0"/>
                <a:sym typeface="+mn-ea"/>
              </a:rPr>
              <a:t>张</a:t>
            </a:r>
            <a:r>
              <a:rPr lang="en-US" altLang="zh-CN" sz="2200" dirty="0">
                <a:latin typeface="Times New Roman" panose="02020603050405020304" charset="0"/>
                <a:ea typeface="Times New Roman" panose="02020603050405020304" charset="0"/>
                <a:cs typeface="Times New Roman" panose="02020603050405020304" charset="0"/>
                <a:sym typeface="+mn-ea"/>
              </a:rPr>
              <a:t> NVIDIA A100 GPU</a:t>
            </a:r>
            <a:endParaRPr lang="zh-CN" altLang="en-US" dirty="0">
              <a:latin typeface="Times New Roman" panose="02020603050405020304" charset="0"/>
              <a:ea typeface="Times New Roman" panose="02020603050405020304" charset="0"/>
              <a:cs typeface="Times New Roman" panose="02020603050405020304" charset="0"/>
              <a:sym typeface="+mn-ea"/>
            </a:endParaRPr>
          </a:p>
          <a:p>
            <a:pPr lvl="2"/>
            <a:r>
              <a:rPr lang="zh-CN" altLang="en-US" dirty="0">
                <a:latin typeface="Times New Roman" panose="02020603050405020304" charset="0"/>
                <a:ea typeface="Times New Roman" panose="02020603050405020304" charset="0"/>
                <a:cs typeface="Times New Roman" panose="02020603050405020304" charset="0"/>
              </a:rPr>
              <a:t>关键参数</a:t>
            </a:r>
            <a:endParaRPr lang="zh-CN" altLang="en-US" dirty="0">
              <a:latin typeface="Times New Roman" panose="02020603050405020304" charset="0"/>
              <a:ea typeface="Times New Roman" panose="02020603050405020304" charset="0"/>
              <a:cs typeface="Times New Roman" panose="02020603050405020304" charset="0"/>
            </a:endParaRPr>
          </a:p>
          <a:p>
            <a:pPr lvl="3"/>
            <a:r>
              <a:rPr lang="zh-CN" altLang="en-US" dirty="0">
                <a:latin typeface="Times New Roman" panose="02020603050405020304" charset="0"/>
                <a:ea typeface="Times New Roman" panose="02020603050405020304" charset="0"/>
                <a:cs typeface="Times New Roman" panose="02020603050405020304" charset="0"/>
              </a:rPr>
              <a:t>微调方法</a:t>
            </a:r>
            <a:r>
              <a:rPr lang="en-US" altLang="zh-CN" dirty="0">
                <a:latin typeface="Times New Roman" panose="02020603050405020304" charset="0"/>
                <a:ea typeface="Times New Roman" panose="02020603050405020304" charset="0"/>
                <a:cs typeface="Times New Roman" panose="02020603050405020304" charset="0"/>
              </a:rPr>
              <a:t>: lora</a:t>
            </a:r>
            <a:endParaRPr lang="en-US" altLang="zh-CN" dirty="0">
              <a:latin typeface="Times New Roman" panose="02020603050405020304" charset="0"/>
              <a:ea typeface="Times New Roman" panose="02020603050405020304" charset="0"/>
              <a:cs typeface="Times New Roman" panose="02020603050405020304" charset="0"/>
            </a:endParaRPr>
          </a:p>
          <a:p>
            <a:pPr lvl="3"/>
            <a:r>
              <a:rPr lang="zh-CN" altLang="en-US" dirty="0">
                <a:latin typeface="Times New Roman" panose="02020603050405020304" charset="0"/>
                <a:ea typeface="Times New Roman" panose="02020603050405020304" charset="0"/>
                <a:cs typeface="Times New Roman" panose="02020603050405020304" charset="0"/>
              </a:rPr>
              <a:t>对话模版</a:t>
            </a:r>
            <a:r>
              <a:rPr lang="en-US" altLang="zh-CN" dirty="0">
                <a:latin typeface="Times New Roman" panose="02020603050405020304" charset="0"/>
                <a:ea typeface="Times New Roman" panose="02020603050405020304" charset="0"/>
                <a:cs typeface="Times New Roman" panose="02020603050405020304" charset="0"/>
              </a:rPr>
              <a:t>: qwen3_nothink</a:t>
            </a:r>
            <a:endParaRPr lang="en-US" altLang="zh-CN" dirty="0">
              <a:latin typeface="Times New Roman" panose="02020603050405020304" charset="0"/>
              <a:ea typeface="Times New Roman" panose="02020603050405020304" charset="0"/>
              <a:cs typeface="Times New Roman" panose="02020603050405020304" charset="0"/>
            </a:endParaRPr>
          </a:p>
          <a:p>
            <a:pPr lvl="3"/>
            <a:r>
              <a:rPr lang="zh-CN" altLang="en-US" dirty="0">
                <a:latin typeface="Times New Roman" panose="02020603050405020304" charset="0"/>
                <a:ea typeface="Times New Roman" panose="02020603050405020304" charset="0"/>
                <a:cs typeface="Times New Roman" panose="02020603050405020304" charset="0"/>
              </a:rPr>
              <a:t>学习率</a:t>
            </a:r>
            <a:r>
              <a:rPr lang="en-US" altLang="zh-CN" dirty="0">
                <a:latin typeface="Times New Roman" panose="02020603050405020304" charset="0"/>
                <a:ea typeface="Times New Roman" panose="02020603050405020304" charset="0"/>
                <a:cs typeface="Times New Roman" panose="02020603050405020304" charset="0"/>
              </a:rPr>
              <a:t>: 5e</a:t>
            </a:r>
            <a:r>
              <a:rPr lang="zh-CN" altLang="en-US" dirty="0">
                <a:latin typeface="Times New Roman" panose="02020603050405020304" charset="0"/>
                <a:ea typeface="Times New Roman" panose="02020603050405020304" charset="0"/>
                <a:cs typeface="Times New Roman" panose="02020603050405020304" charset="0"/>
              </a:rPr>
              <a:t>-</a:t>
            </a:r>
            <a:r>
              <a:rPr lang="en-US" altLang="zh-CN" dirty="0">
                <a:latin typeface="Times New Roman" panose="02020603050405020304" charset="0"/>
                <a:ea typeface="Times New Roman" panose="02020603050405020304" charset="0"/>
                <a:cs typeface="Times New Roman" panose="02020603050405020304" charset="0"/>
              </a:rPr>
              <a:t>5</a:t>
            </a:r>
            <a:endParaRPr lang="en-US" altLang="zh-CN" dirty="0">
              <a:latin typeface="Times New Roman" panose="02020603050405020304" charset="0"/>
              <a:ea typeface="Times New Roman" panose="02020603050405020304" charset="0"/>
              <a:cs typeface="Times New Roman" panose="02020603050405020304" charset="0"/>
            </a:endParaRPr>
          </a:p>
          <a:p>
            <a:pPr lvl="3"/>
            <a:r>
              <a:rPr lang="zh-CN" altLang="en-US" dirty="0">
                <a:latin typeface="Times New Roman" panose="02020603050405020304" charset="0"/>
                <a:ea typeface="Times New Roman" panose="02020603050405020304" charset="0"/>
                <a:cs typeface="Times New Roman" panose="02020603050405020304" charset="0"/>
              </a:rPr>
              <a:t>训练轮数</a:t>
            </a:r>
            <a:r>
              <a:rPr lang="en-US" altLang="zh-CN" dirty="0">
                <a:latin typeface="Times New Roman" panose="02020603050405020304" charset="0"/>
                <a:ea typeface="Times New Roman" panose="02020603050405020304" charset="0"/>
                <a:cs typeface="Times New Roman" panose="02020603050405020304" charset="0"/>
              </a:rPr>
              <a:t>: 3</a:t>
            </a:r>
            <a:endParaRPr lang="en-US" altLang="zh-CN"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7035669" y="1366550"/>
            <a:ext cx="3866174" cy="1833844"/>
          </a:xfrm>
          <a:prstGeom prst="rect">
            <a:avLst/>
          </a:prstGeom>
        </p:spPr>
      </p:pic>
      <p:pic>
        <p:nvPicPr>
          <p:cNvPr id="6" name="图片 5"/>
          <p:cNvPicPr>
            <a:picLocks noChangeAspect="1"/>
          </p:cNvPicPr>
          <p:nvPr/>
        </p:nvPicPr>
        <p:blipFill>
          <a:blip r:embed="rId2"/>
          <a:stretch>
            <a:fillRect/>
          </a:stretch>
        </p:blipFill>
        <p:spPr>
          <a:xfrm>
            <a:off x="7035669" y="3511132"/>
            <a:ext cx="3866135" cy="18339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sp>
        <p:nvSpPr>
          <p:cNvPr id="4" name="灯片编号占位符 3"/>
          <p:cNvSpPr>
            <a:spLocks noGrp="1"/>
          </p:cNvSpPr>
          <p:nvPr>
            <p:ph type="sldNum" sz="quarter" idx="12"/>
          </p:nvPr>
        </p:nvSpPr>
        <p:spPr/>
        <p:txBody>
          <a:bodyPr/>
          <a:lstStyle/>
          <a:p>
            <a:fld id="{49694AC3-6159-4530-81F2-715F87DA7557}" type="slidenum">
              <a:rPr lang="zh-CN" altLang="en-US" smtClean="0"/>
            </a:fld>
            <a:endParaRPr lang="zh-CN" altLang="en-US" dirty="0"/>
          </a:p>
        </p:txBody>
      </p:sp>
      <p:grpSp>
        <p:nvGrpSpPr>
          <p:cNvPr id="19" name="组合 18"/>
          <p:cNvGrpSpPr/>
          <p:nvPr/>
        </p:nvGrpSpPr>
        <p:grpSpPr>
          <a:xfrm>
            <a:off x="4275951" y="1566950"/>
            <a:ext cx="4175820" cy="4206908"/>
            <a:chOff x="4768819" y="1747380"/>
            <a:chExt cx="4175820" cy="4206908"/>
          </a:xfrm>
        </p:grpSpPr>
        <p:grpSp>
          <p:nvGrpSpPr>
            <p:cNvPr id="13" name="组合 12"/>
            <p:cNvGrpSpPr/>
            <p:nvPr/>
          </p:nvGrpSpPr>
          <p:grpSpPr>
            <a:xfrm>
              <a:off x="4768820" y="1747380"/>
              <a:ext cx="3805988" cy="523220"/>
              <a:chOff x="1877055" y="1744795"/>
              <a:chExt cx="3805988" cy="523220"/>
            </a:xfrm>
          </p:grpSpPr>
          <p:cxnSp>
            <p:nvCxnSpPr>
              <p:cNvPr id="14" name="直接连接符 13"/>
              <p:cNvCxnSpPr/>
              <p:nvPr/>
            </p:nvCxnSpPr>
            <p:spPr>
              <a:xfrm>
                <a:off x="1877055" y="1815905"/>
                <a:ext cx="0" cy="381000"/>
              </a:xfrm>
              <a:prstGeom prst="line">
                <a:avLst/>
              </a:prstGeom>
              <a:ln w="82550">
                <a:solidFill>
                  <a:srgbClr val="30948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065021" y="1744795"/>
                <a:ext cx="3618022" cy="523220"/>
              </a:xfrm>
              <a:prstGeom prst="rect">
                <a:avLst/>
              </a:prstGeom>
              <a:noFill/>
            </p:spPr>
            <p:txBody>
              <a:bodyPr wrap="square" rtlCol="0">
                <a:spAutoFit/>
              </a:bodyPr>
              <a:lstStyle/>
              <a:p>
                <a:r>
                  <a:rPr lang="en-US" altLang="zh-CN" sz="2800" b="1" dirty="0">
                    <a:solidFill>
                      <a:srgbClr val="309481"/>
                    </a:solidFill>
                  </a:rPr>
                  <a:t>1  </a:t>
                </a:r>
                <a:r>
                  <a:rPr lang="zh-CN" altLang="en-US" sz="2800" b="1" dirty="0">
                    <a:solidFill>
                      <a:srgbClr val="309481"/>
                    </a:solidFill>
                  </a:rPr>
                  <a:t>研究背景与意义</a:t>
                </a:r>
                <a:endParaRPr lang="zh-CN" altLang="en-US" sz="2800" b="1" dirty="0">
                  <a:solidFill>
                    <a:srgbClr val="309481"/>
                  </a:solidFill>
                </a:endParaRPr>
              </a:p>
            </p:txBody>
          </p:sp>
        </p:grpSp>
        <p:grpSp>
          <p:nvGrpSpPr>
            <p:cNvPr id="16" name="组合 15"/>
            <p:cNvGrpSpPr/>
            <p:nvPr/>
          </p:nvGrpSpPr>
          <p:grpSpPr>
            <a:xfrm>
              <a:off x="4768819" y="2668302"/>
              <a:ext cx="4175820" cy="523220"/>
              <a:chOff x="1877054" y="3167390"/>
              <a:chExt cx="4175820" cy="523220"/>
            </a:xfrm>
          </p:grpSpPr>
          <p:cxnSp>
            <p:nvCxnSpPr>
              <p:cNvPr id="17" name="直接连接符 16"/>
              <p:cNvCxnSpPr/>
              <p:nvPr/>
            </p:nvCxnSpPr>
            <p:spPr>
              <a:xfrm>
                <a:off x="1877054" y="3238500"/>
                <a:ext cx="0" cy="381000"/>
              </a:xfrm>
              <a:prstGeom prst="line">
                <a:avLst/>
              </a:prstGeom>
              <a:ln w="82550">
                <a:solidFill>
                  <a:srgbClr val="003C8B"/>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065019" y="3167390"/>
                <a:ext cx="3987855" cy="523220"/>
              </a:xfrm>
              <a:prstGeom prst="rect">
                <a:avLst/>
              </a:prstGeom>
              <a:noFill/>
            </p:spPr>
            <p:txBody>
              <a:bodyPr wrap="square" rtlCol="0">
                <a:spAutoFit/>
              </a:bodyPr>
              <a:lstStyle/>
              <a:p>
                <a:r>
                  <a:rPr lang="en-US" altLang="zh-CN" sz="2800" b="1" dirty="0"/>
                  <a:t>2  </a:t>
                </a:r>
                <a:r>
                  <a:rPr lang="zh-CN" altLang="en-US" sz="2800" b="1" dirty="0"/>
                  <a:t>研究内容与思路</a:t>
                </a:r>
                <a:endParaRPr lang="zh-CN" altLang="en-US" sz="2800" b="1" dirty="0"/>
              </a:p>
            </p:txBody>
          </p:sp>
        </p:grpSp>
        <p:grpSp>
          <p:nvGrpSpPr>
            <p:cNvPr id="3" name="组合 2"/>
            <p:cNvGrpSpPr/>
            <p:nvPr/>
          </p:nvGrpSpPr>
          <p:grpSpPr>
            <a:xfrm>
              <a:off x="4768819" y="3589224"/>
              <a:ext cx="4175820" cy="523220"/>
              <a:chOff x="1877054" y="3167390"/>
              <a:chExt cx="4175820" cy="523220"/>
            </a:xfrm>
          </p:grpSpPr>
          <p:cxnSp>
            <p:nvCxnSpPr>
              <p:cNvPr id="5" name="直接连接符 4"/>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065019" y="3167390"/>
                <a:ext cx="3987855" cy="523220"/>
              </a:xfrm>
              <a:prstGeom prst="rect">
                <a:avLst/>
              </a:prstGeom>
              <a:noFill/>
            </p:spPr>
            <p:txBody>
              <a:bodyPr wrap="square" rtlCol="0">
                <a:spAutoFit/>
              </a:bodyPr>
              <a:lstStyle/>
              <a:p>
                <a:r>
                  <a:rPr lang="en-US" altLang="zh-CN" sz="2800" b="1" dirty="0"/>
                  <a:t>3  </a:t>
                </a:r>
                <a:r>
                  <a:rPr lang="zh-CN" altLang="en-US" sz="2800" b="1" dirty="0"/>
                  <a:t>技术实现方案</a:t>
                </a:r>
                <a:endParaRPr lang="zh-CN" altLang="en-US" sz="2800" b="1" dirty="0"/>
              </a:p>
            </p:txBody>
          </p:sp>
        </p:grpSp>
        <p:grpSp>
          <p:nvGrpSpPr>
            <p:cNvPr id="7" name="组合 6"/>
            <p:cNvGrpSpPr/>
            <p:nvPr/>
          </p:nvGrpSpPr>
          <p:grpSpPr>
            <a:xfrm>
              <a:off x="4768819" y="4510146"/>
              <a:ext cx="4175820" cy="523220"/>
              <a:chOff x="1877054" y="3167390"/>
              <a:chExt cx="4175820" cy="523220"/>
            </a:xfrm>
          </p:grpSpPr>
          <p:cxnSp>
            <p:nvCxnSpPr>
              <p:cNvPr id="8" name="直接连接符 7"/>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065019" y="3167390"/>
                <a:ext cx="3987855" cy="523220"/>
              </a:xfrm>
              <a:prstGeom prst="rect">
                <a:avLst/>
              </a:prstGeom>
              <a:noFill/>
            </p:spPr>
            <p:txBody>
              <a:bodyPr wrap="square" rtlCol="0">
                <a:spAutoFit/>
              </a:bodyPr>
              <a:lstStyle/>
              <a:p>
                <a:r>
                  <a:rPr lang="en-US" altLang="zh-CN" sz="2800" b="1" dirty="0"/>
                  <a:t>4  </a:t>
                </a:r>
                <a:r>
                  <a:rPr lang="zh-CN" altLang="en-US" sz="2800" b="1" dirty="0"/>
                  <a:t>实验与成果展示</a:t>
                </a:r>
                <a:endParaRPr lang="zh-CN" altLang="en-US" sz="2800" b="1" dirty="0"/>
              </a:p>
            </p:txBody>
          </p:sp>
        </p:grpSp>
        <p:grpSp>
          <p:nvGrpSpPr>
            <p:cNvPr id="10" name="组合 9"/>
            <p:cNvGrpSpPr/>
            <p:nvPr/>
          </p:nvGrpSpPr>
          <p:grpSpPr>
            <a:xfrm>
              <a:off x="4768819" y="5431068"/>
              <a:ext cx="4175820" cy="523220"/>
              <a:chOff x="1877054" y="3167390"/>
              <a:chExt cx="4175820" cy="523220"/>
            </a:xfrm>
          </p:grpSpPr>
          <p:cxnSp>
            <p:nvCxnSpPr>
              <p:cNvPr id="11" name="直接连接符 10"/>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065019" y="3167390"/>
                <a:ext cx="3987855" cy="523220"/>
              </a:xfrm>
              <a:prstGeom prst="rect">
                <a:avLst/>
              </a:prstGeom>
              <a:noFill/>
            </p:spPr>
            <p:txBody>
              <a:bodyPr wrap="square" rtlCol="0">
                <a:spAutoFit/>
              </a:bodyPr>
              <a:lstStyle/>
              <a:p>
                <a:r>
                  <a:rPr lang="en-US" altLang="zh-CN" sz="2800" b="1" dirty="0"/>
                  <a:t>5  </a:t>
                </a:r>
                <a:r>
                  <a:rPr lang="zh-CN" altLang="en-US" sz="2800" b="1" dirty="0"/>
                  <a:t>总结与讨论</a:t>
                </a:r>
                <a:endParaRPr lang="zh-CN" altLang="en-US" sz="2800" b="1" dirty="0"/>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3.3 </a:t>
            </a:r>
            <a:r>
              <a:rPr lang="zh-CN" altLang="en-US" dirty="0"/>
              <a:t>项目进展路线图</a:t>
            </a:r>
            <a:endParaRPr lang="zh-CN" altLang="en-US" dirty="0"/>
          </a:p>
        </p:txBody>
      </p:sp>
      <p:sp>
        <p:nvSpPr>
          <p:cNvPr id="3" name="Content Placeholder 2"/>
          <p:cNvSpPr>
            <a:spLocks noGrp="1"/>
          </p:cNvSpPr>
          <p:nvPr>
            <p:ph idx="1"/>
          </p:nvPr>
        </p:nvSpPr>
        <p:spPr>
          <a:xfrm>
            <a:off x="485030" y="1027073"/>
            <a:ext cx="11235193" cy="5126316"/>
          </a:xfrm>
        </p:spPr>
        <p:txBody>
          <a:bodyPr/>
          <a:lstStyle/>
          <a:p>
            <a:pPr algn="just"/>
            <a:r>
              <a:rPr lang="zh-CN" altLang="en-US" b="1" dirty="0">
                <a:latin typeface="Times New Roman" panose="02020603050405020304" charset="0"/>
                <a:ea typeface="Times New Roman" panose="02020603050405020304" charset="0"/>
                <a:cs typeface="Times New Roman" panose="02020603050405020304" charset="0"/>
              </a:rPr>
              <a:t>不同阶段实现的目标和内容</a:t>
            </a:r>
            <a:endParaRPr lang="zh-CN" altLang="en-US" b="1" dirty="0">
              <a:latin typeface="Times New Roman" panose="02020603050405020304" charset="0"/>
              <a:ea typeface="Times New Roman" panose="02020603050405020304" charset="0"/>
              <a:cs typeface="Times New Roman" panose="02020603050405020304" charset="0"/>
            </a:endParaRPr>
          </a:p>
          <a:p>
            <a:pPr lvl="1" algn="just"/>
            <a:r>
              <a:rPr lang="zh-CN" altLang="en-US" b="1" dirty="0">
                <a:latin typeface="Times New Roman" panose="02020603050405020304" charset="0"/>
                <a:ea typeface="Times New Roman" panose="02020603050405020304" charset="0"/>
                <a:cs typeface="Times New Roman" panose="02020603050405020304" charset="0"/>
              </a:rPr>
              <a:t>推理优化：</a:t>
            </a:r>
            <a:endParaRPr lang="zh-CN" altLang="en-US" b="1" dirty="0">
              <a:latin typeface="Times New Roman" panose="02020603050405020304" charset="0"/>
              <a:ea typeface="Times New Roman" panose="02020603050405020304" charset="0"/>
              <a:cs typeface="Times New Roman" panose="02020603050405020304" charset="0"/>
            </a:endParaRPr>
          </a:p>
          <a:p>
            <a:pPr lvl="2"/>
            <a:r>
              <a:rPr lang="en-US" altLang="zh-CN" dirty="0">
                <a:latin typeface="Times New Roman" panose="02020603050405020304" charset="0"/>
                <a:ea typeface="Times New Roman" panose="02020603050405020304" charset="0"/>
                <a:cs typeface="Times New Roman" panose="02020603050405020304" charset="0"/>
              </a:rPr>
              <a:t>StreamingLLM --&gt; </a:t>
            </a:r>
            <a:r>
              <a:rPr lang="zh-CN" altLang="en-US" dirty="0">
                <a:latin typeface="Times New Roman" panose="02020603050405020304" charset="0"/>
                <a:ea typeface="Times New Roman" panose="02020603050405020304" charset="0"/>
                <a:cs typeface="Times New Roman" panose="02020603050405020304" charset="0"/>
              </a:rPr>
              <a:t>加入</a:t>
            </a:r>
            <a:r>
              <a:rPr lang="en-US" altLang="zh-CN" dirty="0">
                <a:latin typeface="Times New Roman" panose="02020603050405020304" charset="0"/>
                <a:ea typeface="Times New Roman" panose="02020603050405020304" charset="0"/>
                <a:cs typeface="Times New Roman" panose="02020603050405020304" charset="0"/>
              </a:rPr>
              <a:t>Summary --&gt; </a:t>
            </a:r>
            <a:r>
              <a:rPr lang="zh-CN" altLang="en-US" dirty="0">
                <a:latin typeface="Times New Roman" panose="02020603050405020304" charset="0"/>
                <a:ea typeface="Times New Roman" panose="02020603050405020304" charset="0"/>
                <a:cs typeface="Times New Roman" panose="02020603050405020304" charset="0"/>
              </a:rPr>
              <a:t>加入</a:t>
            </a:r>
            <a:r>
              <a:rPr lang="en-US" altLang="zh-CN" dirty="0">
                <a:latin typeface="Times New Roman" panose="02020603050405020304" charset="0"/>
                <a:ea typeface="Times New Roman" panose="02020603050405020304" charset="0"/>
                <a:cs typeface="Times New Roman" panose="02020603050405020304" charset="0"/>
              </a:rPr>
              <a:t>SnapKV-lite ==&gt; SSSKV-lite</a:t>
            </a:r>
            <a:endParaRPr lang="zh-CN" altLang="en-US" dirty="0">
              <a:latin typeface="Times New Roman" panose="02020603050405020304" charset="0"/>
              <a:ea typeface="Times New Roman" panose="02020603050405020304" charset="0"/>
              <a:cs typeface="Times New Roman" panose="02020603050405020304" charset="0"/>
            </a:endParaRPr>
          </a:p>
          <a:p>
            <a:pPr lvl="1"/>
            <a:endParaRPr lang="zh-CN" altLang="en-US"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微调：</a:t>
            </a:r>
            <a:endParaRPr lang="zh-CN" altLang="en-US" b="1" dirty="0">
              <a:latin typeface="Times New Roman" panose="02020603050405020304" charset="0"/>
              <a:ea typeface="Times New Roman" panose="02020603050405020304" charset="0"/>
              <a:cs typeface="Times New Roman" panose="02020603050405020304" charset="0"/>
            </a:endParaRPr>
          </a:p>
          <a:p>
            <a:pPr lvl="2"/>
            <a:r>
              <a:rPr lang="en-US" altLang="zh-CN" dirty="0">
                <a:latin typeface="Times New Roman" panose="02020603050405020304" charset="0"/>
                <a:ea typeface="Times New Roman" panose="02020603050405020304" charset="0"/>
                <a:cs typeface="Times New Roman" panose="02020603050405020304" charset="0"/>
              </a:rPr>
              <a:t>Llama Factory</a:t>
            </a:r>
            <a:r>
              <a:rPr lang="zh-CN" altLang="en-US" dirty="0">
                <a:latin typeface="Times New Roman" panose="02020603050405020304" charset="0"/>
                <a:ea typeface="Times New Roman" panose="02020603050405020304" charset="0"/>
                <a:cs typeface="Times New Roman" panose="02020603050405020304" charset="0"/>
              </a:rPr>
              <a:t>环境配置问题</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尝试航概数据集，但爬取和构建数据集难，利用</a:t>
            </a:r>
            <a:r>
              <a:rPr lang="en-US" altLang="zh-CN" dirty="0">
                <a:latin typeface="Times New Roman" panose="02020603050405020304" charset="0"/>
                <a:ea typeface="Times New Roman" panose="02020603050405020304" charset="0"/>
                <a:cs typeface="Times New Roman" panose="02020603050405020304" charset="0"/>
              </a:rPr>
              <a:t>GPT</a:t>
            </a:r>
            <a:r>
              <a:rPr lang="zh-CN" altLang="en-US" dirty="0">
                <a:latin typeface="Times New Roman" panose="02020603050405020304" charset="0"/>
                <a:ea typeface="Times New Roman" panose="02020603050405020304" charset="0"/>
                <a:cs typeface="Times New Roman" panose="02020603050405020304" charset="0"/>
              </a:rPr>
              <a:t>生成多样性和数据规模欠缺，效果不佳</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en-US" altLang="zh-CN" dirty="0">
                <a:latin typeface="Times New Roman" panose="02020603050405020304" charset="0"/>
                <a:ea typeface="Times New Roman" panose="02020603050405020304" charset="0"/>
                <a:cs typeface="Times New Roman" panose="02020603050405020304" charset="0"/>
              </a:rPr>
              <a:t>huggingface</a:t>
            </a:r>
            <a:r>
              <a:rPr lang="zh-CN" altLang="en-US" dirty="0">
                <a:latin typeface="Times New Roman" panose="02020603050405020304" charset="0"/>
                <a:ea typeface="Times New Roman" panose="02020603050405020304" charset="0"/>
                <a:cs typeface="Times New Roman" panose="02020603050405020304" charset="0"/>
              </a:rPr>
              <a:t>定向寻找中文</a:t>
            </a:r>
            <a:r>
              <a:rPr lang="en-US" altLang="zh-CN" dirty="0">
                <a:latin typeface="Times New Roman" panose="02020603050405020304" charset="0"/>
                <a:ea typeface="Times New Roman" panose="02020603050405020304" charset="0"/>
                <a:cs typeface="Times New Roman" panose="02020603050405020304" charset="0"/>
              </a:rPr>
              <a:t>QA</a:t>
            </a:r>
            <a:r>
              <a:rPr lang="zh-CN" altLang="en-US" dirty="0">
                <a:latin typeface="Times New Roman" panose="02020603050405020304" charset="0"/>
                <a:ea typeface="Times New Roman" panose="02020603050405020304" charset="0"/>
                <a:cs typeface="Times New Roman" panose="02020603050405020304" charset="0"/>
              </a:rPr>
              <a:t>数据集--</a:t>
            </a:r>
            <a:r>
              <a:rPr lang="en-US" altLang="zh-CN" dirty="0">
                <a:latin typeface="Times New Roman" panose="02020603050405020304" charset="0"/>
                <a:ea typeface="Times New Roman" panose="02020603050405020304" charset="0"/>
                <a:cs typeface="Times New Roman" panose="02020603050405020304" charset="0"/>
              </a:rPr>
              <a:t>&gt;MedChatZH</a:t>
            </a:r>
            <a:endParaRPr lang="en-US" altLang="zh-CN" dirty="0">
              <a:latin typeface="Times New Roman" panose="02020603050405020304" charset="0"/>
              <a:ea typeface="Times New Roman" panose="02020603050405020304" charset="0"/>
              <a:cs typeface="Times New Roman" panose="02020603050405020304" charset="0"/>
            </a:endParaRPr>
          </a:p>
          <a:p>
            <a:pPr lvl="2"/>
            <a:endParaRPr lang="en-US" altLang="zh-CN"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sp>
        <p:nvSpPr>
          <p:cNvPr id="5" name="文本框 4"/>
          <p:cNvSpPr txBox="1"/>
          <p:nvPr userDrawn="1"/>
        </p:nvSpPr>
        <p:spPr>
          <a:xfrm>
            <a:off x="7922889" y="2639768"/>
            <a:ext cx="4159976" cy="400050"/>
          </a:xfrm>
          <a:prstGeom prst="rect">
            <a:avLst/>
          </a:prstGeom>
        </p:spPr>
        <p:txBody>
          <a:bodyPr wrap="square" rtlCol="0">
            <a:noAutofit/>
          </a:bodyPr>
          <a:p>
            <a:r>
              <a:rPr lang="en-US" altLang="zh-CN" sz="2000">
                <a:solidFill>
                  <a:srgbClr val="000000"/>
                </a:solidFill>
                <a:latin typeface="Times New Roman" panose="02020603050405020304" charset="0"/>
                <a:ea typeface="Times New Roman" panose="02020603050405020304" charset="0"/>
                <a:cs typeface="Times New Roman" panose="02020603050405020304" charset="0"/>
              </a:rPr>
              <a:t>StreamingSummarySnapKV</a:t>
            </a:r>
            <a:r>
              <a:rPr lang="zh-CN" altLang="en-US" sz="2000">
                <a:solidFill>
                  <a:srgbClr val="000000"/>
                </a:solidFill>
                <a:latin typeface="Times New Roman" panose="02020603050405020304" charset="0"/>
                <a:ea typeface="Times New Roman" panose="02020603050405020304" charset="0"/>
                <a:cs typeface="Times New Roman" panose="02020603050405020304" charset="0"/>
              </a:rPr>
              <a:t>-</a:t>
            </a:r>
            <a:r>
              <a:rPr lang="en-US" altLang="zh-CN" sz="2000">
                <a:solidFill>
                  <a:srgbClr val="000000"/>
                </a:solidFill>
                <a:latin typeface="Times New Roman" panose="02020603050405020304" charset="0"/>
                <a:ea typeface="Times New Roman" panose="02020603050405020304" charset="0"/>
                <a:cs typeface="Times New Roman" panose="02020603050405020304" charset="0"/>
              </a:rPr>
              <a:t>lite</a:t>
            </a:r>
            <a:endParaRPr lang="zh-CN" altLang="en-US" sz="2000">
              <a:solidFill>
                <a:srgbClr val="000000"/>
              </a:solidFill>
              <a:latin typeface="Times New Roman" panose="02020603050405020304" charset="0"/>
              <a:ea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3.4 </a:t>
            </a:r>
            <a:r>
              <a:rPr lang="zh-CN" altLang="en-US" dirty="0"/>
              <a:t>项目分工</a:t>
            </a:r>
            <a:endParaRPr lang="zh-CN" altLang="en-US" dirty="0"/>
          </a:p>
        </p:txBody>
      </p:sp>
      <p:sp>
        <p:nvSpPr>
          <p:cNvPr id="3" name="Content Placeholder 2"/>
          <p:cNvSpPr>
            <a:spLocks noGrp="1"/>
          </p:cNvSpPr>
          <p:nvPr>
            <p:ph idx="1"/>
          </p:nvPr>
        </p:nvSpPr>
        <p:spPr>
          <a:xfrm>
            <a:off x="485030" y="1027073"/>
            <a:ext cx="11235193" cy="5072818"/>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小组分工</a:t>
            </a:r>
            <a:endParaRPr lang="zh-CN" altLang="en-US" b="1" dirty="0">
              <a:latin typeface="Times New Roman" panose="02020603050405020304" charset="0"/>
              <a:ea typeface="Times New Roman" panose="02020603050405020304" charset="0"/>
              <a:cs typeface="Times New Roman" panose="02020603050405020304" charset="0"/>
            </a:endParaRPr>
          </a:p>
          <a:p>
            <a:endParaRPr lang="zh-CN" altLang="en-US"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范一泽：科研探索，数据微调&amp;评测，</a:t>
            </a:r>
            <a:r>
              <a:rPr lang="en-US" altLang="zh-CN" b="1" dirty="0">
                <a:latin typeface="Times New Roman" panose="02020603050405020304" charset="0"/>
                <a:ea typeface="Times New Roman" panose="02020603050405020304" charset="0"/>
                <a:cs typeface="Times New Roman" panose="02020603050405020304" charset="0"/>
              </a:rPr>
              <a:t>PPT</a:t>
            </a:r>
            <a:r>
              <a:rPr lang="zh-CN" altLang="en-US" b="1" dirty="0">
                <a:latin typeface="Times New Roman" panose="02020603050405020304" charset="0"/>
                <a:ea typeface="Times New Roman" panose="02020603050405020304" charset="0"/>
                <a:cs typeface="Times New Roman" panose="02020603050405020304" charset="0"/>
              </a:rPr>
              <a:t>制作</a:t>
            </a:r>
            <a:endParaRPr lang="zh-CN" altLang="en-US" b="1" dirty="0">
              <a:latin typeface="Times New Roman" panose="02020603050405020304" charset="0"/>
              <a:ea typeface="Times New Roman" panose="02020603050405020304" charset="0"/>
              <a:cs typeface="Times New Roman" panose="02020603050405020304" charset="0"/>
            </a:endParaRPr>
          </a:p>
          <a:p>
            <a:pPr lvl="1"/>
            <a:endParaRPr lang="zh-CN" altLang="en-US"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曹晨旭：</a:t>
            </a:r>
            <a:r>
              <a:rPr lang="en-US" altLang="zh-CN" b="1" dirty="0">
                <a:latin typeface="Times New Roman" panose="02020603050405020304" charset="0"/>
                <a:ea typeface="Times New Roman" panose="02020603050405020304" charset="0"/>
                <a:cs typeface="Times New Roman" panose="02020603050405020304" charset="0"/>
              </a:rPr>
              <a:t>APP</a:t>
            </a:r>
            <a:r>
              <a:rPr lang="zh-CN" altLang="en-US" b="1" dirty="0">
                <a:latin typeface="Times New Roman" panose="02020603050405020304" charset="0"/>
                <a:ea typeface="Times New Roman" panose="02020603050405020304" charset="0"/>
                <a:cs typeface="Times New Roman" panose="02020603050405020304" charset="0"/>
              </a:rPr>
              <a:t>开发，推理优化，</a:t>
            </a:r>
            <a:r>
              <a:rPr lang="en-US" altLang="zh-CN" b="1" dirty="0">
                <a:latin typeface="Times New Roman" panose="02020603050405020304" charset="0"/>
                <a:ea typeface="Times New Roman" panose="02020603050405020304" charset="0"/>
                <a:cs typeface="Times New Roman" panose="02020603050405020304" charset="0"/>
              </a:rPr>
              <a:t>PPT</a:t>
            </a:r>
            <a:r>
              <a:rPr lang="zh-CN" altLang="en-US" b="1" dirty="0">
                <a:latin typeface="Times New Roman" panose="02020603050405020304" charset="0"/>
                <a:ea typeface="Times New Roman" panose="02020603050405020304" charset="0"/>
                <a:cs typeface="Times New Roman" panose="02020603050405020304" charset="0"/>
              </a:rPr>
              <a:t>制作</a:t>
            </a:r>
            <a:endParaRPr lang="zh-CN" altLang="en-US" b="1" dirty="0">
              <a:latin typeface="Times New Roman" panose="02020603050405020304" charset="0"/>
              <a:ea typeface="Times New Roman" panose="02020603050405020304" charset="0"/>
              <a:cs typeface="Times New Roman" panose="02020603050405020304" charset="0"/>
            </a:endParaRPr>
          </a:p>
          <a:p>
            <a:pPr lvl="1"/>
            <a:endParaRPr lang="zh-CN" altLang="en-US"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黄勇鑫：</a:t>
            </a:r>
            <a:r>
              <a:rPr lang="en-US" altLang="zh-CN" b="1" dirty="0">
                <a:latin typeface="Times New Roman" panose="02020603050405020304" charset="0"/>
                <a:ea typeface="Times New Roman" panose="02020603050405020304" charset="0"/>
                <a:cs typeface="Times New Roman" panose="02020603050405020304" charset="0"/>
              </a:rPr>
              <a:t>APP</a:t>
            </a:r>
            <a:r>
              <a:rPr lang="zh-CN" altLang="en-US" b="1" dirty="0">
                <a:latin typeface="Times New Roman" panose="02020603050405020304" charset="0"/>
                <a:ea typeface="Times New Roman" panose="02020603050405020304" charset="0"/>
                <a:cs typeface="Times New Roman" panose="02020603050405020304" charset="0"/>
              </a:rPr>
              <a:t>开发，数据微调，</a:t>
            </a:r>
            <a:r>
              <a:rPr lang="en-US" altLang="zh-CN" b="1" dirty="0">
                <a:latin typeface="Times New Roman" panose="02020603050405020304" charset="0"/>
                <a:ea typeface="Times New Roman" panose="02020603050405020304" charset="0"/>
                <a:cs typeface="Times New Roman" panose="02020603050405020304" charset="0"/>
              </a:rPr>
              <a:t>PPT</a:t>
            </a:r>
            <a:r>
              <a:rPr lang="zh-CN" altLang="en-US" b="1" dirty="0">
                <a:latin typeface="Times New Roman" panose="02020603050405020304" charset="0"/>
                <a:ea typeface="Times New Roman" panose="02020603050405020304" charset="0"/>
                <a:cs typeface="Times New Roman" panose="02020603050405020304" charset="0"/>
              </a:rPr>
              <a:t>制作</a:t>
            </a:r>
            <a:endParaRPr lang="zh-CN" altLang="en-US" b="1" dirty="0">
              <a:latin typeface="Times New Roman" panose="02020603050405020304" charset="0"/>
              <a:ea typeface="Times New Roman" panose="02020603050405020304" charset="0"/>
              <a:cs typeface="Times New Roman" panose="02020603050405020304" charset="0"/>
            </a:endParaRPr>
          </a:p>
          <a:p>
            <a:pPr lvl="1"/>
            <a:endParaRPr lang="en-US" altLang="zh-CN" b="1"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sp>
        <p:nvSpPr>
          <p:cNvPr id="4" name="灯片编号占位符 3"/>
          <p:cNvSpPr>
            <a:spLocks noGrp="1"/>
          </p:cNvSpPr>
          <p:nvPr>
            <p:ph type="sldNum" sz="quarter" idx="12"/>
          </p:nvPr>
        </p:nvSpPr>
        <p:spPr/>
        <p:txBody>
          <a:bodyPr/>
          <a:lstStyle/>
          <a:p>
            <a:fld id="{49694AC3-6159-4530-81F2-715F87DA7557}" type="slidenum">
              <a:rPr lang="zh-CN" altLang="en-US" smtClean="0"/>
            </a:fld>
            <a:endParaRPr lang="zh-CN" altLang="en-US" dirty="0"/>
          </a:p>
        </p:txBody>
      </p:sp>
      <p:grpSp>
        <p:nvGrpSpPr>
          <p:cNvPr id="19" name="组合 18"/>
          <p:cNvGrpSpPr/>
          <p:nvPr/>
        </p:nvGrpSpPr>
        <p:grpSpPr>
          <a:xfrm>
            <a:off x="4275951" y="1566950"/>
            <a:ext cx="4175820" cy="4206908"/>
            <a:chOff x="4768819" y="1747380"/>
            <a:chExt cx="4175820" cy="4206908"/>
          </a:xfrm>
        </p:grpSpPr>
        <p:grpSp>
          <p:nvGrpSpPr>
            <p:cNvPr id="13" name="组合 12"/>
            <p:cNvGrpSpPr/>
            <p:nvPr/>
          </p:nvGrpSpPr>
          <p:grpSpPr>
            <a:xfrm>
              <a:off x="4768820" y="1747380"/>
              <a:ext cx="3805988" cy="523220"/>
              <a:chOff x="1877055" y="1744795"/>
              <a:chExt cx="3805988" cy="523220"/>
            </a:xfrm>
          </p:grpSpPr>
          <p:cxnSp>
            <p:nvCxnSpPr>
              <p:cNvPr id="14" name="直接连接符 13"/>
              <p:cNvCxnSpPr/>
              <p:nvPr/>
            </p:nvCxnSpPr>
            <p:spPr>
              <a:xfrm>
                <a:off x="1877055" y="1815905"/>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065021" y="1744795"/>
                <a:ext cx="3618022" cy="523220"/>
              </a:xfrm>
              <a:prstGeom prst="rect">
                <a:avLst/>
              </a:prstGeom>
              <a:noFill/>
            </p:spPr>
            <p:txBody>
              <a:bodyPr wrap="square" rtlCol="0">
                <a:spAutoFit/>
              </a:bodyPr>
              <a:lstStyle/>
              <a:p>
                <a:r>
                  <a:rPr lang="en-US" altLang="zh-CN" sz="2800" b="1" dirty="0"/>
                  <a:t>1</a:t>
                </a:r>
                <a:r>
                  <a:rPr lang="en-US" altLang="zh-CN" sz="2800" b="1" dirty="0">
                    <a:solidFill>
                      <a:schemeClr val="accent6"/>
                    </a:solidFill>
                  </a:rPr>
                  <a:t>  </a:t>
                </a:r>
                <a:r>
                  <a:rPr lang="zh-CN" altLang="en-US" sz="2800" b="1" dirty="0"/>
                  <a:t>研究背景与意义</a:t>
                </a:r>
                <a:endParaRPr lang="zh-CN" altLang="en-US" sz="2800" b="1" dirty="0">
                  <a:solidFill>
                    <a:schemeClr val="accent6"/>
                  </a:solidFill>
                </a:endParaRPr>
              </a:p>
            </p:txBody>
          </p:sp>
        </p:grpSp>
        <p:grpSp>
          <p:nvGrpSpPr>
            <p:cNvPr id="16" name="组合 15"/>
            <p:cNvGrpSpPr/>
            <p:nvPr/>
          </p:nvGrpSpPr>
          <p:grpSpPr>
            <a:xfrm>
              <a:off x="4768819" y="2668302"/>
              <a:ext cx="4175820" cy="523220"/>
              <a:chOff x="1877054" y="3167390"/>
              <a:chExt cx="4175820" cy="523220"/>
            </a:xfrm>
          </p:grpSpPr>
          <p:cxnSp>
            <p:nvCxnSpPr>
              <p:cNvPr id="17" name="直接连接符 16"/>
              <p:cNvCxnSpPr/>
              <p:nvPr/>
            </p:nvCxnSpPr>
            <p:spPr>
              <a:xfrm>
                <a:off x="1877054" y="3238500"/>
                <a:ext cx="0" cy="381000"/>
              </a:xfrm>
              <a:prstGeom prst="line">
                <a:avLst/>
              </a:prstGeom>
              <a:ln w="82550">
                <a:solidFill>
                  <a:srgbClr val="003C8B"/>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065019" y="3167390"/>
                <a:ext cx="3987855" cy="523220"/>
              </a:xfrm>
              <a:prstGeom prst="rect">
                <a:avLst/>
              </a:prstGeom>
              <a:noFill/>
            </p:spPr>
            <p:txBody>
              <a:bodyPr wrap="square" rtlCol="0">
                <a:spAutoFit/>
              </a:bodyPr>
              <a:lstStyle/>
              <a:p>
                <a:r>
                  <a:rPr lang="en-US" altLang="zh-CN" sz="2800" b="1" dirty="0"/>
                  <a:t>2  </a:t>
                </a:r>
                <a:r>
                  <a:rPr lang="zh-CN" altLang="en-US" sz="2800" b="1" dirty="0"/>
                  <a:t>研究内容与思路</a:t>
                </a:r>
                <a:endParaRPr lang="zh-CN" altLang="en-US" sz="2800" b="1" dirty="0"/>
              </a:p>
            </p:txBody>
          </p:sp>
        </p:grpSp>
        <p:grpSp>
          <p:nvGrpSpPr>
            <p:cNvPr id="3" name="组合 2"/>
            <p:cNvGrpSpPr/>
            <p:nvPr/>
          </p:nvGrpSpPr>
          <p:grpSpPr>
            <a:xfrm>
              <a:off x="4768819" y="3589224"/>
              <a:ext cx="4175820" cy="523220"/>
              <a:chOff x="1877054" y="3167390"/>
              <a:chExt cx="4175820" cy="523220"/>
            </a:xfrm>
          </p:grpSpPr>
          <p:cxnSp>
            <p:nvCxnSpPr>
              <p:cNvPr id="5" name="直接连接符 4"/>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065019" y="3167390"/>
                <a:ext cx="3987855" cy="523220"/>
              </a:xfrm>
              <a:prstGeom prst="rect">
                <a:avLst/>
              </a:prstGeom>
              <a:noFill/>
            </p:spPr>
            <p:txBody>
              <a:bodyPr wrap="square" rtlCol="0">
                <a:spAutoFit/>
              </a:bodyPr>
              <a:lstStyle/>
              <a:p>
                <a:r>
                  <a:rPr lang="en-US" altLang="zh-CN" sz="2800" b="1" dirty="0"/>
                  <a:t>3  </a:t>
                </a:r>
                <a:r>
                  <a:rPr lang="zh-CN" altLang="en-US" sz="2800" b="1" dirty="0"/>
                  <a:t>技术实现方案</a:t>
                </a:r>
                <a:endParaRPr lang="zh-CN" altLang="en-US" sz="2800" b="1" dirty="0"/>
              </a:p>
            </p:txBody>
          </p:sp>
        </p:grpSp>
        <p:grpSp>
          <p:nvGrpSpPr>
            <p:cNvPr id="7" name="组合 6"/>
            <p:cNvGrpSpPr/>
            <p:nvPr/>
          </p:nvGrpSpPr>
          <p:grpSpPr>
            <a:xfrm>
              <a:off x="4768819" y="4510146"/>
              <a:ext cx="4175820" cy="523220"/>
              <a:chOff x="1877054" y="3167390"/>
              <a:chExt cx="4175820" cy="523220"/>
            </a:xfrm>
          </p:grpSpPr>
          <p:cxnSp>
            <p:nvCxnSpPr>
              <p:cNvPr id="8" name="直接连接符 7"/>
              <p:cNvCxnSpPr/>
              <p:nvPr/>
            </p:nvCxnSpPr>
            <p:spPr>
              <a:xfrm>
                <a:off x="1877054" y="3238500"/>
                <a:ext cx="0" cy="381000"/>
              </a:xfrm>
              <a:prstGeom prst="line">
                <a:avLst/>
              </a:prstGeom>
              <a:ln w="82550">
                <a:solidFill>
                  <a:srgbClr val="30948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065019" y="3167390"/>
                <a:ext cx="3987855" cy="523220"/>
              </a:xfrm>
              <a:prstGeom prst="rect">
                <a:avLst/>
              </a:prstGeom>
              <a:noFill/>
            </p:spPr>
            <p:txBody>
              <a:bodyPr wrap="square" rtlCol="0">
                <a:spAutoFit/>
              </a:bodyPr>
              <a:lstStyle/>
              <a:p>
                <a:r>
                  <a:rPr lang="en-US" altLang="zh-CN" sz="2800" b="1" dirty="0">
                    <a:solidFill>
                      <a:srgbClr val="309481"/>
                    </a:solidFill>
                  </a:rPr>
                  <a:t>4  </a:t>
                </a:r>
                <a:r>
                  <a:rPr lang="zh-CN" altLang="en-US" sz="2800" b="1" dirty="0">
                    <a:solidFill>
                      <a:srgbClr val="309481"/>
                    </a:solidFill>
                  </a:rPr>
                  <a:t>实验与成果展示</a:t>
                </a:r>
                <a:endParaRPr lang="zh-CN" altLang="en-US" sz="2800" b="1" dirty="0">
                  <a:solidFill>
                    <a:srgbClr val="309481"/>
                  </a:solidFill>
                </a:endParaRPr>
              </a:p>
            </p:txBody>
          </p:sp>
        </p:grpSp>
        <p:grpSp>
          <p:nvGrpSpPr>
            <p:cNvPr id="10" name="组合 9"/>
            <p:cNvGrpSpPr/>
            <p:nvPr/>
          </p:nvGrpSpPr>
          <p:grpSpPr>
            <a:xfrm>
              <a:off x="4768819" y="5431068"/>
              <a:ext cx="4175820" cy="523220"/>
              <a:chOff x="1877054" y="3167390"/>
              <a:chExt cx="4175820" cy="523220"/>
            </a:xfrm>
          </p:grpSpPr>
          <p:cxnSp>
            <p:nvCxnSpPr>
              <p:cNvPr id="11" name="直接连接符 10"/>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065019" y="3167390"/>
                <a:ext cx="3987855" cy="523220"/>
              </a:xfrm>
              <a:prstGeom prst="rect">
                <a:avLst/>
              </a:prstGeom>
              <a:noFill/>
            </p:spPr>
            <p:txBody>
              <a:bodyPr wrap="square" rtlCol="0">
                <a:spAutoFit/>
              </a:bodyPr>
              <a:lstStyle/>
              <a:p>
                <a:r>
                  <a:rPr lang="en-US" altLang="zh-CN" sz="2800" b="1" dirty="0"/>
                  <a:t>5  </a:t>
                </a:r>
                <a:r>
                  <a:rPr lang="zh-CN" altLang="en-US" sz="2800" b="1" dirty="0"/>
                  <a:t>总结与讨论</a:t>
                </a:r>
                <a:endParaRPr lang="zh-CN" altLang="en-US" sz="2800" b="1" dirty="0"/>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4.1 </a:t>
            </a:r>
            <a:r>
              <a:rPr lang="zh-CN" altLang="en-US" dirty="0"/>
              <a:t>实验结果</a:t>
            </a:r>
            <a:endParaRPr lang="zh-CN" altLang="en-US" dirty="0"/>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graphicFrame>
        <p:nvGraphicFramePr>
          <p:cNvPr id="6" name="表格 5"/>
          <p:cNvGraphicFramePr/>
          <p:nvPr/>
        </p:nvGraphicFramePr>
        <p:xfrm>
          <a:off x="2610345" y="3458075"/>
          <a:ext cx="6109970" cy="1722120"/>
        </p:xfrm>
        <a:graphic>
          <a:graphicData uri="http://schemas.openxmlformats.org/drawingml/2006/table">
            <a:tbl>
              <a:tblPr/>
              <a:tblGrid>
                <a:gridCol w="1480820"/>
                <a:gridCol w="889635"/>
                <a:gridCol w="885190"/>
                <a:gridCol w="1427480"/>
                <a:gridCol w="1426845"/>
              </a:tblGrid>
              <a:tr h="615315">
                <a:tc>
                  <a:txBody>
                    <a:bodyPr/>
                    <a:p>
                      <a:pPr indent="0" algn="ctr">
                        <a:buNone/>
                      </a:pPr>
                      <a:r>
                        <a:rPr lang="en-US" sz="1800" b="1">
                          <a:solidFill>
                            <a:srgbClr val="000000"/>
                          </a:solidFill>
                          <a:latin typeface="Times New Roman" panose="02020603050405020304" charset="0"/>
                          <a:ea typeface="Times New Roman" panose="02020603050405020304" charset="0"/>
                          <a:cs typeface="Times New Roman" panose="02020603050405020304" charset="0"/>
                        </a:rPr>
                        <a:t>model</a:t>
                      </a:r>
                      <a:endParaRPr lang="zh-CN" altLang="en-US" sz="1800" b="1">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sz="1800" b="1">
                          <a:solidFill>
                            <a:srgbClr val="000000"/>
                          </a:solidFill>
                          <a:latin typeface="Times New Roman" panose="02020603050405020304" charset="0"/>
                          <a:ea typeface="Times New Roman" panose="02020603050405020304" charset="0"/>
                          <a:cs typeface="Times New Roman" panose="02020603050405020304" charset="0"/>
                        </a:rPr>
                        <a:t>size</a:t>
                      </a:r>
                      <a:endParaRPr lang="zh-CN" altLang="en-US" sz="1800" b="1">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sz="1800" b="1">
                          <a:solidFill>
                            <a:srgbClr val="000000"/>
                          </a:solidFill>
                          <a:latin typeface="Times New Roman" panose="02020603050405020304" charset="0"/>
                          <a:ea typeface="Times New Roman" panose="02020603050405020304" charset="0"/>
                          <a:cs typeface="Times New Roman" panose="02020603050405020304" charset="0"/>
                        </a:rPr>
                        <a:t>params</a:t>
                      </a:r>
                      <a:endParaRPr lang="zh-CN" altLang="en-US" sz="1800" b="1">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sz="1800" b="1">
                          <a:solidFill>
                            <a:srgbClr val="000000"/>
                          </a:solidFill>
                          <a:latin typeface="Times New Roman" panose="02020603050405020304" charset="0"/>
                          <a:ea typeface="Times New Roman" panose="02020603050405020304" charset="0"/>
                          <a:cs typeface="Times New Roman" panose="02020603050405020304" charset="0"/>
                        </a:rPr>
                        <a:t>pp512test</a:t>
                      </a:r>
                      <a:endParaRPr lang="zh-CN" altLang="en-US" sz="1800" b="1">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sz="1800" b="1">
                          <a:solidFill>
                            <a:srgbClr val="000000"/>
                          </a:solidFill>
                          <a:latin typeface="Times New Roman" panose="02020603050405020304" charset="0"/>
                          <a:ea typeface="Times New Roman" panose="02020603050405020304" charset="0"/>
                          <a:cs typeface="Times New Roman" panose="02020603050405020304" charset="0"/>
                        </a:rPr>
                        <a:t>tg128test</a:t>
                      </a:r>
                      <a:endParaRPr lang="zh-CN" altLang="en-US" sz="1800" b="1">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r>
              <a:tr h="553085">
                <a:tc>
                  <a:txBody>
                    <a:bodyPr/>
                    <a:p>
                      <a:pPr indent="0" algn="ctr">
                        <a:buNone/>
                      </a:pPr>
                      <a:r>
                        <a:rPr lang="en-US" sz="1600" b="0">
                          <a:solidFill>
                            <a:srgbClr val="000000"/>
                          </a:solidFill>
                          <a:latin typeface="Times New Roman" panose="02020603050405020304" charset="0"/>
                          <a:ea typeface="Times New Roman" panose="02020603050405020304" charset="0"/>
                          <a:cs typeface="Times New Roman" panose="02020603050405020304" charset="0"/>
                        </a:rPr>
                        <a:t>qwen2_1.5B_Q4KM</a:t>
                      </a:r>
                      <a:endParaRPr lang="zh-CN" altLang="en-US" sz="1600">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altLang="zh-CN" sz="1600">
                          <a:latin typeface="Times New Roman" panose="02020603050405020304" charset="0"/>
                          <a:ea typeface="Times New Roman" panose="02020603050405020304" charset="0"/>
                          <a:cs typeface="Times New Roman" panose="02020603050405020304" charset="0"/>
                        </a:rPr>
                        <a:t>1.04GB</a:t>
                      </a:r>
                      <a:endParaRPr lang="zh-CN" altLang="en-US" sz="1600">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altLang="zh-CN" sz="1600">
                          <a:latin typeface="Times New Roman" panose="02020603050405020304" charset="0"/>
                          <a:ea typeface="Times New Roman" panose="02020603050405020304" charset="0"/>
                          <a:cs typeface="Times New Roman" panose="02020603050405020304" charset="0"/>
                        </a:rPr>
                        <a:t>1.78B</a:t>
                      </a:r>
                      <a:endParaRPr lang="zh-CN" altLang="en-US" sz="1600">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altLang="zh-CN" sz="1600">
                          <a:latin typeface="Times New Roman" panose="02020603050405020304" charset="0"/>
                          <a:ea typeface="Times New Roman" panose="02020603050405020304" charset="0"/>
                          <a:cs typeface="Times New Roman" panose="02020603050405020304" charset="0"/>
                        </a:rPr>
                        <a:t>64.4±4.56t/s</a:t>
                      </a:r>
                      <a:endParaRPr lang="zh-CN" altLang="en-US" sz="1600">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altLang="zh-CN" sz="1600">
                          <a:latin typeface="Times New Roman" panose="02020603050405020304" charset="0"/>
                          <a:ea typeface="Times New Roman" panose="02020603050405020304" charset="0"/>
                          <a:cs typeface="Times New Roman" panose="02020603050405020304" charset="0"/>
                        </a:rPr>
                        <a:t>25.9±1.7t/s</a:t>
                      </a:r>
                      <a:endParaRPr lang="zh-CN" altLang="en-US" sz="1600">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r>
              <a:tr h="553720">
                <a:tc>
                  <a:txBody>
                    <a:bodyPr/>
                    <a:p>
                      <a:pPr indent="0" algn="ctr">
                        <a:buNone/>
                      </a:pPr>
                      <a:r>
                        <a:rPr lang="en-US" sz="1600" b="0">
                          <a:solidFill>
                            <a:srgbClr val="000000"/>
                          </a:solidFill>
                          <a:latin typeface="Times New Roman" panose="02020603050405020304" charset="0"/>
                          <a:ea typeface="Times New Roman" panose="02020603050405020304" charset="0"/>
                          <a:cs typeface="Times New Roman" panose="02020603050405020304" charset="0"/>
                        </a:rPr>
                        <a:t>llama3.2_1B_Q4KM</a:t>
                      </a:r>
                      <a:endParaRPr lang="zh-CN" altLang="en-US" sz="1600">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altLang="zh-CN" sz="1600">
                          <a:latin typeface="Times New Roman" panose="02020603050405020304" charset="0"/>
                          <a:ea typeface="Times New Roman" panose="02020603050405020304" charset="0"/>
                          <a:cs typeface="Times New Roman" panose="02020603050405020304" charset="0"/>
                        </a:rPr>
                        <a:t>0.745GB</a:t>
                      </a:r>
                      <a:endParaRPr lang="zh-CN" altLang="en-US" sz="1600">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altLang="zh-CN" sz="1600">
                          <a:latin typeface="Times New Roman" panose="02020603050405020304" charset="0"/>
                          <a:ea typeface="Times New Roman" panose="02020603050405020304" charset="0"/>
                          <a:cs typeface="Times New Roman" panose="02020603050405020304" charset="0"/>
                        </a:rPr>
                        <a:t>1.24B</a:t>
                      </a:r>
                      <a:endParaRPr lang="zh-CN" altLang="en-US" sz="1600">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altLang="zh-CN" sz="1600">
                          <a:latin typeface="Times New Roman" panose="02020603050405020304" charset="0"/>
                          <a:ea typeface="Times New Roman" panose="02020603050405020304" charset="0"/>
                          <a:cs typeface="Times New Roman" panose="02020603050405020304" charset="0"/>
                        </a:rPr>
                        <a:t>93.5±9.79t/s</a:t>
                      </a:r>
                      <a:endParaRPr lang="zh-CN" altLang="en-US" sz="1600">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c>
                  <a:txBody>
                    <a:bodyPr/>
                    <a:p>
                      <a:pPr indent="0" algn="ctr">
                        <a:buNone/>
                      </a:pPr>
                      <a:r>
                        <a:rPr lang="en-US" altLang="zh-CN" sz="1600">
                          <a:latin typeface="Times New Roman" panose="02020603050405020304" charset="0"/>
                          <a:ea typeface="Times New Roman" panose="02020603050405020304" charset="0"/>
                          <a:cs typeface="Times New Roman" panose="02020603050405020304" charset="0"/>
                        </a:rPr>
                        <a:t>33.5±4.04t/s</a:t>
                      </a:r>
                      <a:endParaRPr lang="zh-CN" altLang="en-US" sz="1600">
                        <a:latin typeface="Times New Roman" panose="02020603050405020304" charset="0"/>
                        <a:ea typeface="Times New Roman" panose="02020603050405020304" charset="0"/>
                        <a:cs typeface="Times New Roman" panose="02020603050405020304" charset="0"/>
                      </a:endParaRPr>
                    </a:p>
                  </a:txBody>
                  <a:tcPr marL="12700" marR="12700" marT="12700" vert="horz" anchor="ctr" anchorCtr="0">
                    <a:lnL w="12700" cmpd="sng">
                      <a:solidFill>
                        <a:srgbClr val="000000">
                          <a:alpha val="100000"/>
                        </a:srgbClr>
                      </a:solidFill>
                      <a:prstDash val="solid"/>
                      <a:miter lim="800000"/>
                    </a:lnL>
                    <a:lnR w="12700" cmpd="sng">
                      <a:solidFill>
                        <a:srgbClr val="000000">
                          <a:alpha val="100000"/>
                        </a:srgbClr>
                      </a:solidFill>
                      <a:prstDash val="solid"/>
                      <a:miter lim="800000"/>
                    </a:lnR>
                    <a:lnT w="12700" cmpd="sng">
                      <a:solidFill>
                        <a:srgbClr val="000000">
                          <a:alpha val="100000"/>
                        </a:srgbClr>
                      </a:solidFill>
                      <a:prstDash val="solid"/>
                      <a:miter lim="800000"/>
                    </a:lnT>
                    <a:lnB w="12700" cmpd="sng">
                      <a:solidFill>
                        <a:srgbClr val="000000">
                          <a:alpha val="100000"/>
                        </a:srgbClr>
                      </a:solidFill>
                      <a:prstDash val="solid"/>
                      <a:miter lim="800000"/>
                    </a:lnB>
                    <a:lnTlToBr>
                      <a:noFill/>
                    </a:lnTlToBr>
                    <a:lnBlToTr>
                      <a:noFill/>
                    </a:lnBlToTr>
                    <a:solidFill>
                      <a:schemeClr val="bg1">
                        <a:alpha val="100000"/>
                      </a:schemeClr>
                    </a:solidFill>
                  </a:tcPr>
                </a:tc>
              </a:tr>
            </a:tbl>
          </a:graphicData>
        </a:graphic>
      </p:graphicFrame>
      <p:grpSp>
        <p:nvGrpSpPr>
          <p:cNvPr id="7" name="组合 6"/>
          <p:cNvGrpSpPr/>
          <p:nvPr userDrawn="1"/>
        </p:nvGrpSpPr>
        <p:grpSpPr>
          <a:xfrm>
            <a:off x="8855911" y="2509698"/>
            <a:ext cx="3106325" cy="3463163"/>
            <a:chOff x="12788" y="4685"/>
            <a:chExt cx="4901" cy="5464"/>
          </a:xfrm>
        </p:grpSpPr>
        <p:pic>
          <p:nvPicPr>
            <p:cNvPr id="46" name="图片 45" descr="post_object_image_1144525782"/>
            <p:cNvPicPr>
              <a:picLocks noChangeAspect="1"/>
            </p:cNvPicPr>
            <p:nvPr/>
          </p:nvPicPr>
          <p:blipFill>
            <a:blip r:embed="rId1"/>
            <a:stretch>
              <a:fillRect/>
            </a:stretch>
          </p:blipFill>
          <p:spPr>
            <a:xfrm>
              <a:off x="12788" y="4685"/>
              <a:ext cx="2451" cy="5465"/>
            </a:xfrm>
            <a:prstGeom prst="rect">
              <a:avLst/>
            </a:prstGeom>
          </p:spPr>
        </p:pic>
        <p:pic>
          <p:nvPicPr>
            <p:cNvPr id="48" name="图片 47" descr="post_object_image_207763230"/>
            <p:cNvPicPr>
              <a:picLocks noChangeAspect="1"/>
            </p:cNvPicPr>
            <p:nvPr/>
          </p:nvPicPr>
          <p:blipFill>
            <a:blip r:embed="rId2"/>
            <a:stretch>
              <a:fillRect/>
            </a:stretch>
          </p:blipFill>
          <p:spPr>
            <a:xfrm>
              <a:off x="15239" y="4685"/>
              <a:ext cx="2451" cy="5465"/>
            </a:xfrm>
            <a:prstGeom prst="rect">
              <a:avLst/>
            </a:prstGeom>
          </p:spPr>
        </p:pic>
      </p:grpSp>
      <p:pic>
        <p:nvPicPr>
          <p:cNvPr id="9" name="图片 8" descr="post_object_image_2262225338"/>
          <p:cNvPicPr>
            <a:picLocks noChangeAspect="1"/>
          </p:cNvPicPr>
          <p:nvPr/>
        </p:nvPicPr>
        <p:blipFill>
          <a:blip r:embed="rId3"/>
          <a:stretch>
            <a:fillRect/>
          </a:stretch>
        </p:blipFill>
        <p:spPr>
          <a:xfrm>
            <a:off x="2805905" y="1229666"/>
            <a:ext cx="6986927" cy="1146293"/>
          </a:xfrm>
          <a:prstGeom prst="rect">
            <a:avLst/>
          </a:prstGeom>
        </p:spPr>
      </p:pic>
      <p:pic>
        <p:nvPicPr>
          <p:cNvPr id="10" name="图片 9" descr="post_object_image_3596137214"/>
          <p:cNvPicPr>
            <a:picLocks noChangeAspect="1"/>
          </p:cNvPicPr>
          <p:nvPr/>
        </p:nvPicPr>
        <p:blipFill>
          <a:blip r:embed="rId4"/>
          <a:stretch>
            <a:fillRect/>
          </a:stretch>
        </p:blipFill>
        <p:spPr>
          <a:xfrm>
            <a:off x="331293" y="1172261"/>
            <a:ext cx="2152650" cy="4800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4.1 </a:t>
            </a:r>
            <a:r>
              <a:rPr lang="zh-CN" altLang="en-US" dirty="0"/>
              <a:t>实验结果</a:t>
            </a:r>
            <a:endParaRPr lang="zh-CN" altLang="en-US" dirty="0"/>
          </a:p>
        </p:txBody>
      </p:sp>
      <p:sp>
        <p:nvSpPr>
          <p:cNvPr id="3" name="Content Placeholder 2"/>
          <p:cNvSpPr>
            <a:spLocks noGrp="1"/>
          </p:cNvSpPr>
          <p:nvPr>
            <p:ph idx="1"/>
          </p:nvPr>
        </p:nvSpPr>
        <p:spPr>
          <a:xfrm>
            <a:off x="485030" y="1027073"/>
            <a:ext cx="11235193" cy="2993942"/>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实验结果（微调）</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微调结果</a:t>
            </a:r>
            <a:endParaRPr lang="zh-CN" altLang="en-US" b="1" dirty="0">
              <a:latin typeface="Times New Roman" panose="02020603050405020304" charset="0"/>
              <a:ea typeface="Times New Roman" panose="02020603050405020304" charset="0"/>
              <a:cs typeface="Times New Roman" panose="02020603050405020304" charset="0"/>
            </a:endParaRPr>
          </a:p>
          <a:p>
            <a:pPr lvl="2"/>
            <a:endParaRPr lang="en-US" altLang="zh-CN" b="1" dirty="0">
              <a:latin typeface="Times New Roman" panose="02020603050405020304" charset="0"/>
              <a:ea typeface="Times New Roman" panose="02020603050405020304" charset="0"/>
              <a:cs typeface="Times New Roman" panose="02020603050405020304" charset="0"/>
            </a:endParaRPr>
          </a:p>
          <a:p>
            <a:pPr lvl="1"/>
            <a:endParaRPr lang="en-US" altLang="zh-CN" b="1" dirty="0"/>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5" name="图片 4"/>
          <p:cNvPicPr>
            <a:picLocks noChangeAspect="1"/>
          </p:cNvPicPr>
          <p:nvPr/>
        </p:nvPicPr>
        <p:blipFill>
          <a:blip r:embed="rId1"/>
          <a:srcRect t="10800"/>
          <a:stretch>
            <a:fillRect/>
          </a:stretch>
        </p:blipFill>
        <p:spPr>
          <a:xfrm>
            <a:off x="964610" y="2179184"/>
            <a:ext cx="9491799" cy="274977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4.1 </a:t>
            </a:r>
            <a:r>
              <a:rPr lang="zh-CN" altLang="en-US" dirty="0"/>
              <a:t>实验结果</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85030" y="1027073"/>
                <a:ext cx="11235193" cy="2993942"/>
              </a:xfrm>
            </p:spPr>
            <p:txBody>
              <a:bodyPr>
                <a:noAutofit/>
              </a:bodyPr>
              <a:lstStyle/>
              <a:p>
                <a:r>
                  <a:rPr lang="zh-CN" altLang="en-US" b="1" dirty="0">
                    <a:latin typeface="Times New Roman" panose="02020603050405020304" charset="0"/>
                    <a:ea typeface="Times New Roman" panose="02020603050405020304" charset="0"/>
                    <a:cs typeface="Times New Roman" panose="02020603050405020304" charset="0"/>
                  </a:rPr>
                  <a:t>实验结果（微调）</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数据集测评精度</a:t>
                </a:r>
                <a:endParaRPr lang="zh-CN" altLang="en-US" b="1"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使用</a:t>
                </a:r>
                <a:r>
                  <a:rPr lang="en-US" altLang="zh-CN" dirty="0">
                    <a:latin typeface="Times New Roman" panose="02020603050405020304" charset="0"/>
                    <a:ea typeface="Times New Roman" panose="02020603050405020304" charset="0"/>
                    <a:cs typeface="Times New Roman" panose="02020603050405020304" charset="0"/>
                  </a:rPr>
                  <a:t>MedChatZH_valid.json(500</a:t>
                </a:r>
                <a:r>
                  <a:rPr lang="zh-CN" altLang="en-US" dirty="0">
                    <a:latin typeface="Times New Roman" panose="02020603050405020304" charset="0"/>
                    <a:ea typeface="Times New Roman" panose="02020603050405020304" charset="0"/>
                    <a:cs typeface="Times New Roman" panose="02020603050405020304" charset="0"/>
                  </a:rPr>
                  <a:t>条数据</a:t>
                </a:r>
                <a:r>
                  <a:rPr lang="en-US" altLang="zh-CN" dirty="0">
                    <a:latin typeface="Times New Roman" panose="02020603050405020304" charset="0"/>
                    <a:ea typeface="Times New Roman" panose="02020603050405020304" charset="0"/>
                    <a:cs typeface="Times New Roman" panose="02020603050405020304" charset="0"/>
                  </a:rPr>
                  <a:t>)</a:t>
                </a:r>
                <a:r>
                  <a:rPr lang="zh-CN" altLang="en-US" dirty="0">
                    <a:latin typeface="Times New Roman" panose="02020603050405020304" charset="0"/>
                    <a:ea typeface="Times New Roman" panose="02020603050405020304" charset="0"/>
                    <a:cs typeface="Times New Roman" panose="02020603050405020304" charset="0"/>
                  </a:rPr>
                  <a:t>分别对微调前和微调后的模型进行推理评测，并采用</a:t>
                </a:r>
                <a14:m>
                  <m:oMath xmlns:m="http://schemas.openxmlformats.org/officeDocument/2006/math">
                    <m:r>
                      <a:rPr lang="en-US" altLang="zh-CN" i="1">
                        <a:solidFill>
                          <a:srgbClr val="C00000"/>
                        </a:solidFill>
                        <a:latin typeface="Cambria Math" panose="02040503050406030204" charset="0"/>
                        <a:cs typeface="Cambria Math" panose="02040503050406030204" charset="0"/>
                      </a:rPr>
                      <m:t>𝐹</m:t>
                    </m:r>
                    <m:sSub>
                      <m:sSubPr>
                        <m:ctrlPr>
                          <a:rPr lang="en-US" altLang="zh-CN" i="1">
                            <a:solidFill>
                              <a:srgbClr val="C00000"/>
                            </a:solidFill>
                            <a:latin typeface="Cambria Math" panose="02040503050406030204" charset="0"/>
                            <a:cs typeface="Cambria Math" panose="02040503050406030204" charset="0"/>
                          </a:rPr>
                        </m:ctrlPr>
                      </m:sSubPr>
                      <m:e>
                        <m:r>
                          <a:rPr lang="en-US" altLang="zh-CN" i="1">
                            <a:solidFill>
                              <a:srgbClr val="C00000"/>
                            </a:solidFill>
                            <a:latin typeface="Cambria Math" panose="02040503050406030204" charset="0"/>
                            <a:cs typeface="Cambria Math" panose="02040503050406030204" charset="0"/>
                          </a:rPr>
                          <m:t>1</m:t>
                        </m:r>
                      </m:e>
                      <m:sub>
                        <m:r>
                          <a:rPr lang="en-US" altLang="zh-CN" i="1">
                            <a:solidFill>
                              <a:srgbClr val="C00000"/>
                            </a:solidFill>
                            <a:latin typeface="Cambria Math" panose="02040503050406030204" charset="0"/>
                            <a:cs typeface="Cambria Math" panose="02040503050406030204" charset="0"/>
                          </a:rPr>
                          <m:t>𝐵𝐸𝑅𝑇</m:t>
                        </m:r>
                      </m:sub>
                    </m:sSub>
                  </m:oMath>
                </a14:m>
                <a:r>
                  <a:rPr lang="zh-CN" altLang="en-US" dirty="0">
                    <a:latin typeface="Times New Roman" panose="02020603050405020304" charset="0"/>
                    <a:ea typeface="Times New Roman" panose="02020603050405020304" charset="0"/>
                    <a:cs typeface="Times New Roman" panose="02020603050405020304" charset="0"/>
                  </a:rPr>
                  <a:t>对模型生成结果与参考答案之间的语义一致性进行比较。通过对比分析微调过程对模型在中文医疗对话任务上的性能提升效果</a:t>
                </a:r>
                <a:endParaRPr lang="en-US" altLang="zh-CN" dirty="0">
                  <a:latin typeface="Times New Roman" panose="02020603050405020304" charset="0"/>
                  <a:ea typeface="Times New Roman" panose="02020603050405020304" charset="0"/>
                  <a:cs typeface="Times New Roman" panose="02020603050405020304" charset="0"/>
                </a:endParaRPr>
              </a:p>
              <a:p>
                <a:pPr lvl="1"/>
                <a:endParaRPr lang="en-US" altLang="zh-CN" dirty="0">
                  <a:latin typeface="Times New Roman" panose="02020603050405020304" charset="0"/>
                  <a:ea typeface="Times New Roman" panose="02020603050405020304" charset="0"/>
                  <a:cs typeface="Times New Roman" panose="02020603050405020304"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85030" y="1027073"/>
                <a:ext cx="11235193" cy="2993942"/>
              </a:xfrm>
              <a:blipFill rotWithShape="1">
                <a:blip r:embed="rId1"/>
                <a:stretch>
                  <a:fillRect l="-5" t="-9"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10" name="图片 9"/>
          <p:cNvPicPr>
            <a:picLocks noChangeAspect="1"/>
          </p:cNvPicPr>
          <p:nvPr/>
        </p:nvPicPr>
        <p:blipFill>
          <a:blip r:embed="rId2"/>
          <a:stretch>
            <a:fillRect/>
          </a:stretch>
        </p:blipFill>
        <p:spPr>
          <a:xfrm>
            <a:off x="1835468" y="3203121"/>
            <a:ext cx="8534400" cy="1295400"/>
          </a:xfrm>
          <a:prstGeom prst="rect">
            <a:avLst/>
          </a:prstGeom>
        </p:spPr>
      </p:pic>
      <p:pic>
        <p:nvPicPr>
          <p:cNvPr id="11" name="图片 10"/>
          <p:cNvPicPr>
            <a:picLocks noChangeAspect="1"/>
          </p:cNvPicPr>
          <p:nvPr/>
        </p:nvPicPr>
        <p:blipFill>
          <a:blip r:embed="rId3"/>
          <a:stretch>
            <a:fillRect/>
          </a:stretch>
        </p:blipFill>
        <p:spPr>
          <a:xfrm>
            <a:off x="1835468" y="4699907"/>
            <a:ext cx="8534400" cy="914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4.1 </a:t>
            </a:r>
            <a:r>
              <a:rPr lang="zh-CN" altLang="en-US" dirty="0"/>
              <a:t>实验结果</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85030" y="1027073"/>
                <a:ext cx="6010050" cy="2993942"/>
              </a:xfrm>
            </p:spPr>
            <p:txBody>
              <a:bodyPr>
                <a:noAutofit/>
              </a:bodyPr>
              <a:lstStyle/>
              <a:p>
                <a:r>
                  <a:rPr lang="zh-CN" altLang="en-US" b="1" dirty="0">
                    <a:latin typeface="Times New Roman" panose="02020603050405020304" charset="0"/>
                    <a:ea typeface="Times New Roman" panose="02020603050405020304" charset="0"/>
                    <a:cs typeface="Times New Roman" panose="02020603050405020304" charset="0"/>
                  </a:rPr>
                  <a:t>实验结果（微调）</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结论</a:t>
                </a:r>
                <a:endParaRPr lang="zh-CN" altLang="en-US" b="1"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微调后模型的</a:t>
                </a:r>
                <a14:m>
                  <m:oMath xmlns:m="http://schemas.openxmlformats.org/officeDocument/2006/math">
                    <m:r>
                      <a:rPr lang="en-US" altLang="zh-CN" i="1">
                        <a:solidFill>
                          <a:srgbClr val="C00000"/>
                        </a:solidFill>
                        <a:latin typeface="Cambria Math" panose="02040503050406030204" charset="0"/>
                        <a:cs typeface="Cambria Math" panose="02040503050406030204" charset="0"/>
                      </a:rPr>
                      <m:t>𝐹</m:t>
                    </m:r>
                    <m:sSub>
                      <m:sSubPr>
                        <m:ctrlPr>
                          <a:rPr lang="en-US" altLang="zh-CN" i="1">
                            <a:solidFill>
                              <a:srgbClr val="C00000"/>
                            </a:solidFill>
                            <a:latin typeface="Cambria Math" panose="02040503050406030204" charset="0"/>
                            <a:cs typeface="Cambria Math" panose="02040503050406030204" charset="0"/>
                          </a:rPr>
                        </m:ctrlPr>
                      </m:sSubPr>
                      <m:e>
                        <m:r>
                          <a:rPr lang="en-US" altLang="zh-CN" i="1">
                            <a:solidFill>
                              <a:srgbClr val="C00000"/>
                            </a:solidFill>
                            <a:latin typeface="Cambria Math" panose="02040503050406030204" charset="0"/>
                            <a:cs typeface="Cambria Math" panose="02040503050406030204" charset="0"/>
                          </a:rPr>
                          <m:t>1</m:t>
                        </m:r>
                      </m:e>
                      <m:sub>
                        <m:r>
                          <a:rPr lang="en-US" altLang="zh-CN" i="1">
                            <a:solidFill>
                              <a:srgbClr val="C00000"/>
                            </a:solidFill>
                            <a:latin typeface="Cambria Math" panose="02040503050406030204" charset="0"/>
                            <a:cs typeface="Cambria Math" panose="02040503050406030204" charset="0"/>
                          </a:rPr>
                          <m:t>𝐵𝐸𝑅𝑇</m:t>
                        </m:r>
                      </m:sub>
                    </m:sSub>
                  </m:oMath>
                </a14:m>
                <a:r>
                  <a:rPr lang="zh-CN" altLang="en-US" dirty="0">
                    <a:latin typeface="Times New Roman" panose="02020603050405020304" charset="0"/>
                    <a:ea typeface="Times New Roman" panose="02020603050405020304" charset="0"/>
                    <a:cs typeface="Times New Roman" panose="02020603050405020304" charset="0"/>
                  </a:rPr>
                  <a:t>由</a:t>
                </a:r>
                <a:r>
                  <a:rPr lang="en-US" altLang="zh-CN" b="1" dirty="0">
                    <a:solidFill>
                      <a:srgbClr val="C00000"/>
                    </a:solidFill>
                    <a:latin typeface="Times New Roman" panose="02020603050405020304" charset="0"/>
                    <a:ea typeface="Times New Roman" panose="02020603050405020304" charset="0"/>
                    <a:cs typeface="Times New Roman" panose="02020603050405020304" charset="0"/>
                  </a:rPr>
                  <a:t>0.63</a:t>
                </a:r>
                <a:r>
                  <a:rPr lang="zh-CN" altLang="en-US" dirty="0">
                    <a:latin typeface="Times New Roman" panose="02020603050405020304" charset="0"/>
                    <a:ea typeface="Times New Roman" panose="02020603050405020304" charset="0"/>
                    <a:cs typeface="Times New Roman" panose="02020603050405020304" charset="0"/>
                  </a:rPr>
                  <a:t>左右提升至</a:t>
                </a:r>
                <a:r>
                  <a:rPr lang="en-US" altLang="zh-CN" b="1" dirty="0">
                    <a:solidFill>
                      <a:srgbClr val="C00000"/>
                    </a:solidFill>
                    <a:latin typeface="Times New Roman" panose="02020603050405020304" charset="0"/>
                    <a:ea typeface="Times New Roman" panose="02020603050405020304" charset="0"/>
                    <a:cs typeface="Times New Roman" panose="02020603050405020304" charset="0"/>
                  </a:rPr>
                  <a:t>0.70</a:t>
                </a:r>
                <a:r>
                  <a:rPr lang="zh-CN" altLang="en-US" dirty="0">
                    <a:latin typeface="Times New Roman" panose="02020603050405020304" charset="0"/>
                    <a:ea typeface="Times New Roman" panose="02020603050405020304" charset="0"/>
                    <a:cs typeface="Times New Roman" panose="02020603050405020304" charset="0"/>
                  </a:rPr>
                  <a:t>左右，说明模型在规模确定为</a:t>
                </a:r>
                <a:r>
                  <a:rPr lang="en-US" altLang="zh-CN" dirty="0">
                    <a:latin typeface="Times New Roman" panose="02020603050405020304" charset="0"/>
                    <a:ea typeface="Times New Roman" panose="02020603050405020304" charset="0"/>
                    <a:cs typeface="Times New Roman" panose="02020603050405020304" charset="0"/>
                  </a:rPr>
                  <a:t>0.6B</a:t>
                </a:r>
                <a:r>
                  <a:rPr lang="zh-CN" altLang="en-US" dirty="0">
                    <a:latin typeface="Times New Roman" panose="02020603050405020304" charset="0"/>
                    <a:ea typeface="Times New Roman" panose="02020603050405020304" charset="0"/>
                    <a:cs typeface="Times New Roman" panose="02020603050405020304" charset="0"/>
                  </a:rPr>
                  <a:t>的前提下，在中文医疗问答语义准确度方面实现了约</a:t>
                </a:r>
                <a:r>
                  <a:rPr lang="en-US" altLang="zh-CN" b="1" dirty="0">
                    <a:solidFill>
                      <a:srgbClr val="C00000"/>
                    </a:solidFill>
                    <a:latin typeface="Times New Roman" panose="02020603050405020304" charset="0"/>
                    <a:ea typeface="Times New Roman" panose="02020603050405020304" charset="0"/>
                    <a:cs typeface="Times New Roman" panose="02020603050405020304" charset="0"/>
                  </a:rPr>
                  <a:t>11%</a:t>
                </a:r>
                <a:r>
                  <a:rPr lang="zh-CN" altLang="en-US" dirty="0">
                    <a:latin typeface="Times New Roman" panose="02020603050405020304" charset="0"/>
                    <a:ea typeface="Times New Roman" panose="02020603050405020304" charset="0"/>
                    <a:cs typeface="Times New Roman" panose="02020603050405020304" charset="0"/>
                  </a:rPr>
                  <a:t>的性能提升</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微调后模型的绝对指标水平仍处于中等区间，这很可能受限于模型参数规模、训练数据覆盖范围以及自动化评测指标本身的局限性</a:t>
                </a:r>
                <a:endParaRPr lang="zh-CN" altLang="en-US" dirty="0">
                  <a:latin typeface="Times New Roman" panose="02020603050405020304" charset="0"/>
                  <a:ea typeface="Times New Roman" panose="02020603050405020304" charset="0"/>
                  <a:cs typeface="Times New Roman" panose="02020603050405020304" charset="0"/>
                </a:endParaRPr>
              </a:p>
              <a:p>
                <a:pPr lvl="2"/>
                <a:endParaRPr lang="en-US" altLang="zh-CN" dirty="0">
                  <a:latin typeface="Times New Roman" panose="02020603050405020304" charset="0"/>
                  <a:ea typeface="Times New Roman" panose="02020603050405020304" charset="0"/>
                  <a:cs typeface="Times New Roman" panose="02020603050405020304" charset="0"/>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485030" y="1027073"/>
                <a:ext cx="6010050" cy="2993942"/>
              </a:xfrm>
              <a:blipFill rotWithShape="1">
                <a:blip r:embed="rId1"/>
                <a:stretch>
                  <a:fillRect l="-9" t="-9" r="5" b="-4737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5" name="图片 4"/>
          <p:cNvPicPr>
            <a:picLocks noChangeAspect="1"/>
          </p:cNvPicPr>
          <p:nvPr/>
        </p:nvPicPr>
        <p:blipFill>
          <a:blip r:embed="rId2"/>
          <a:stretch>
            <a:fillRect/>
          </a:stretch>
        </p:blipFill>
        <p:spPr>
          <a:xfrm>
            <a:off x="7154999" y="2238375"/>
            <a:ext cx="4467225" cy="2381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4.1 </a:t>
            </a:r>
            <a:r>
              <a:rPr lang="zh-CN" altLang="en-US" dirty="0"/>
              <a:t>实验结果</a:t>
            </a:r>
            <a:endParaRPr lang="zh-CN" altLang="en-US" dirty="0"/>
          </a:p>
        </p:txBody>
      </p:sp>
      <p:sp>
        <p:nvSpPr>
          <p:cNvPr id="3" name="Content Placeholder 2"/>
          <p:cNvSpPr>
            <a:spLocks noGrp="1"/>
          </p:cNvSpPr>
          <p:nvPr>
            <p:ph idx="1"/>
          </p:nvPr>
        </p:nvSpPr>
        <p:spPr>
          <a:xfrm>
            <a:off x="485030" y="1027073"/>
            <a:ext cx="11235220" cy="2993942"/>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实验结果（微调）</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典型样例</a:t>
            </a:r>
            <a:endParaRPr lang="zh-CN" altLang="en-US" b="1" dirty="0">
              <a:latin typeface="Times New Roman" panose="02020603050405020304" charset="0"/>
              <a:ea typeface="Times New Roman" panose="02020603050405020304" charset="0"/>
              <a:cs typeface="Times New Roman" panose="02020603050405020304" charset="0"/>
            </a:endParaRPr>
          </a:p>
          <a:p>
            <a:pPr lvl="1"/>
            <a:endParaRPr lang="zh-CN" altLang="en-US" b="1" dirty="0">
              <a:latin typeface="Times New Roman" panose="02020603050405020304" charset="0"/>
              <a:ea typeface="Times New Roman" panose="02020603050405020304" charset="0"/>
              <a:cs typeface="Times New Roman" panose="02020603050405020304" charset="0"/>
            </a:endParaRPr>
          </a:p>
          <a:p>
            <a:pPr lvl="1"/>
            <a:endParaRPr lang="zh-CN" altLang="en-US" b="1" dirty="0">
              <a:latin typeface="Times New Roman" panose="02020603050405020304" charset="0"/>
              <a:ea typeface="Times New Roman" panose="02020603050405020304" charset="0"/>
              <a:cs typeface="Times New Roman" panose="02020603050405020304" charset="0"/>
            </a:endParaRPr>
          </a:p>
          <a:p>
            <a:pPr lvl="1"/>
            <a:endParaRPr lang="zh-CN" altLang="en-US" b="1" dirty="0">
              <a:latin typeface="Times New Roman" panose="02020603050405020304" charset="0"/>
              <a:ea typeface="Times New Roman" panose="02020603050405020304" charset="0"/>
              <a:cs typeface="Times New Roman" panose="02020603050405020304" charset="0"/>
            </a:endParaRPr>
          </a:p>
          <a:p>
            <a:pPr lvl="2"/>
            <a:r>
              <a:rPr lang="en-US" altLang="zh-CN" dirty="0">
                <a:latin typeface="Times New Roman" panose="02020603050405020304" charset="0"/>
                <a:ea typeface="Times New Roman" panose="02020603050405020304" charset="0"/>
                <a:cs typeface="Times New Roman" panose="02020603050405020304" charset="0"/>
              </a:rPr>
              <a:t>Base</a:t>
            </a:r>
            <a:r>
              <a:rPr lang="zh-CN" altLang="en-US" dirty="0">
                <a:latin typeface="Times New Roman" panose="02020603050405020304" charset="0"/>
                <a:ea typeface="Times New Roman" panose="02020603050405020304" charset="0"/>
                <a:cs typeface="Times New Roman" panose="02020603050405020304" charset="0"/>
              </a:rPr>
              <a:t>预训练模型的训练目标主要是语言建模，而非任务导向的问答生成，在自回归生成过程中容易陷入高概率</a:t>
            </a:r>
            <a:r>
              <a:rPr lang="en-US" altLang="zh-CN" dirty="0">
                <a:latin typeface="Times New Roman" panose="02020603050405020304" charset="0"/>
                <a:ea typeface="Times New Roman" panose="02020603050405020304" charset="0"/>
                <a:cs typeface="Times New Roman" panose="02020603050405020304" charset="0"/>
              </a:rPr>
              <a:t>token</a:t>
            </a:r>
            <a:r>
              <a:rPr lang="zh-CN" altLang="en-US" dirty="0">
                <a:latin typeface="Times New Roman" panose="02020603050405020304" charset="0"/>
                <a:ea typeface="Times New Roman" panose="02020603050405020304" charset="0"/>
                <a:cs typeface="Times New Roman" panose="02020603050405020304" charset="0"/>
              </a:rPr>
              <a:t>序列循环</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在经过微调后，模型被显式引导学习医疗问答场景中的合理回答方式，包括信息组织结构、回答长度以及自然结束位置。微调过程在概率分布层面降低了对问题复述类</a:t>
            </a:r>
            <a:r>
              <a:rPr lang="en-US" altLang="zh-CN" dirty="0">
                <a:latin typeface="Times New Roman" panose="02020603050405020304" charset="0"/>
                <a:ea typeface="Times New Roman" panose="02020603050405020304" charset="0"/>
                <a:cs typeface="Times New Roman" panose="02020603050405020304" charset="0"/>
              </a:rPr>
              <a:t> token </a:t>
            </a:r>
            <a:r>
              <a:rPr lang="zh-CN" altLang="en-US" dirty="0">
                <a:latin typeface="Times New Roman" panose="02020603050405020304" charset="0"/>
                <a:ea typeface="Times New Roman" panose="02020603050405020304" charset="0"/>
                <a:cs typeface="Times New Roman" panose="02020603050405020304" charset="0"/>
              </a:rPr>
              <a:t>的依赖，缓解了重复生成问题。</a:t>
            </a:r>
            <a:endParaRPr lang="zh-CN" altLang="en-US" dirty="0">
              <a:latin typeface="Times New Roman" panose="02020603050405020304" charset="0"/>
              <a:ea typeface="Times New Roman" panose="02020603050405020304" charset="0"/>
              <a:cs typeface="Times New Roman" panose="02020603050405020304" charset="0"/>
            </a:endParaRPr>
          </a:p>
          <a:p>
            <a:pPr marL="791845" lvl="2" indent="0">
              <a:buNone/>
            </a:pPr>
            <a:r>
              <a:rPr lang="zh-CN" altLang="en-US" sz="2400" b="1" dirty="0">
                <a:latin typeface="Times New Roman" panose="02020603050405020304" charset="0"/>
                <a:ea typeface="Times New Roman" panose="02020603050405020304" charset="0"/>
                <a:cs typeface="Times New Roman" panose="02020603050405020304" charset="0"/>
              </a:rPr>
              <a:t>因此，微调不仅在定量指标上提升了模型的语义一致性，也在生成行为层面改善了模型输出的</a:t>
            </a:r>
            <a:r>
              <a:rPr lang="zh-CN" altLang="en-US" sz="2400" b="1" dirty="0">
                <a:solidFill>
                  <a:srgbClr val="C00000"/>
                </a:solidFill>
                <a:latin typeface="Times New Roman" panose="02020603050405020304" charset="0"/>
                <a:ea typeface="Times New Roman" panose="02020603050405020304" charset="0"/>
                <a:cs typeface="Times New Roman" panose="02020603050405020304" charset="0"/>
              </a:rPr>
              <a:t>可用性</a:t>
            </a:r>
            <a:endParaRPr lang="en-US" altLang="zh-CN" sz="2400" b="1" dirty="0">
              <a:solidFill>
                <a:srgbClr val="C00000"/>
              </a:solidFill>
              <a:latin typeface="Times New Roman" panose="02020603050405020304" charset="0"/>
              <a:ea typeface="Times New Roman" panose="02020603050405020304" charset="0"/>
              <a:cs typeface="Times New Roman" panose="02020603050405020304" charset="0"/>
            </a:endParaRPr>
          </a:p>
          <a:p>
            <a:pPr marL="360045" lvl="1" indent="457200">
              <a:buNone/>
            </a:pPr>
            <a:endParaRPr lang="zh-CN" altLang="en-US" sz="2400" b="1" dirty="0">
              <a:latin typeface="Times New Roman" panose="02020603050405020304" charset="0"/>
              <a:ea typeface="Times New Roman" panose="02020603050405020304" charset="0"/>
              <a:cs typeface="Times New Roman" panose="02020603050405020304" charset="0"/>
            </a:endParaRPr>
          </a:p>
          <a:p>
            <a:pPr lvl="2"/>
            <a:endParaRPr lang="en-US" altLang="zh-CN" b="1" dirty="0"/>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6" name="图片 5"/>
          <p:cNvPicPr>
            <a:picLocks noChangeAspect="1"/>
          </p:cNvPicPr>
          <p:nvPr/>
        </p:nvPicPr>
        <p:blipFill>
          <a:blip r:embed="rId1"/>
          <a:srcRect t="9969"/>
          <a:stretch>
            <a:fillRect/>
          </a:stretch>
        </p:blipFill>
        <p:spPr>
          <a:xfrm>
            <a:off x="709895" y="2135316"/>
            <a:ext cx="11267193" cy="13585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4.1 </a:t>
            </a:r>
            <a:r>
              <a:rPr lang="zh-CN" altLang="en-US" dirty="0"/>
              <a:t>实验结果</a:t>
            </a:r>
            <a:endParaRPr lang="zh-CN" altLang="en-US" dirty="0"/>
          </a:p>
        </p:txBody>
      </p:sp>
      <p:sp>
        <p:nvSpPr>
          <p:cNvPr id="3" name="Content Placeholder 2"/>
          <p:cNvSpPr>
            <a:spLocks noGrp="1"/>
          </p:cNvSpPr>
          <p:nvPr>
            <p:ph idx="1"/>
          </p:nvPr>
        </p:nvSpPr>
        <p:spPr>
          <a:xfrm>
            <a:off x="485030" y="1027073"/>
            <a:ext cx="6010050" cy="2993942"/>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实验结果（微调）</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其他样例</a:t>
            </a:r>
            <a:endParaRPr lang="zh-CN" altLang="en-US" b="1" dirty="0">
              <a:latin typeface="Times New Roman" panose="02020603050405020304" charset="0"/>
              <a:ea typeface="Times New Roman" panose="02020603050405020304" charset="0"/>
              <a:cs typeface="Times New Roman" panose="02020603050405020304" charset="0"/>
            </a:endParaRPr>
          </a:p>
          <a:p>
            <a:pPr marL="360045" lvl="1" indent="0">
              <a:buNone/>
            </a:pPr>
            <a:endParaRPr lang="zh-CN" altLang="en-US" b="1" dirty="0">
              <a:latin typeface="Times New Roman" panose="02020603050405020304" charset="0"/>
              <a:ea typeface="Times New Roman" panose="02020603050405020304" charset="0"/>
              <a:cs typeface="Times New Roman" panose="02020603050405020304" charset="0"/>
            </a:endParaRPr>
          </a:p>
          <a:p>
            <a:pPr lvl="2"/>
            <a:endParaRPr lang="en-US" altLang="zh-CN" b="1" dirty="0"/>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7" name="图片 6"/>
          <p:cNvPicPr>
            <a:picLocks noChangeAspect="1"/>
          </p:cNvPicPr>
          <p:nvPr/>
        </p:nvPicPr>
        <p:blipFill>
          <a:blip r:embed="rId1"/>
          <a:srcRect t="9637" b="8761"/>
          <a:stretch>
            <a:fillRect/>
          </a:stretch>
        </p:blipFill>
        <p:spPr>
          <a:xfrm>
            <a:off x="909052" y="2192417"/>
            <a:ext cx="10373848" cy="1114848"/>
          </a:xfrm>
          <a:prstGeom prst="rect">
            <a:avLst/>
          </a:prstGeom>
        </p:spPr>
      </p:pic>
      <p:pic>
        <p:nvPicPr>
          <p:cNvPr id="8" name="图片 7"/>
          <p:cNvPicPr>
            <a:picLocks noChangeAspect="1"/>
          </p:cNvPicPr>
          <p:nvPr/>
        </p:nvPicPr>
        <p:blipFill>
          <a:blip r:embed="rId2"/>
          <a:srcRect t="7250" b="6444"/>
          <a:stretch>
            <a:fillRect/>
          </a:stretch>
        </p:blipFill>
        <p:spPr>
          <a:xfrm>
            <a:off x="909052" y="3746959"/>
            <a:ext cx="10373848" cy="155883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4.2 </a:t>
            </a:r>
            <a:r>
              <a:rPr lang="zh-CN" altLang="en-US" dirty="0"/>
              <a:t>目标达成情况对照表</a:t>
            </a:r>
            <a:endParaRPr lang="zh-CN" altLang="en-US" dirty="0"/>
          </a:p>
        </p:txBody>
      </p:sp>
      <p:sp>
        <p:nvSpPr>
          <p:cNvPr id="3" name="Content Placeholder 2"/>
          <p:cNvSpPr>
            <a:spLocks noGrp="1"/>
          </p:cNvSpPr>
          <p:nvPr>
            <p:ph idx="1"/>
          </p:nvPr>
        </p:nvSpPr>
        <p:spPr>
          <a:xfrm>
            <a:off x="485095" y="1088005"/>
            <a:ext cx="11235193" cy="2993942"/>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方案评级完成情况</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en-US" altLang="zh-CN" b="1" dirty="0">
                <a:solidFill>
                  <a:schemeClr val="tx1"/>
                </a:solidFill>
                <a:latin typeface="Times New Roman" panose="02020603050405020304" charset="0"/>
                <a:ea typeface="Times New Roman" panose="02020603050405020304" charset="0"/>
                <a:cs typeface="Times New Roman" panose="02020603050405020304" charset="0"/>
              </a:rPr>
              <a:t>基础要求（100</a:t>
            </a:r>
            <a:r>
              <a:rPr lang="zh-CN" altLang="en-US" b="1" dirty="0">
                <a:solidFill>
                  <a:schemeClr val="tx1"/>
                </a:solidFill>
                <a:latin typeface="Times New Roman" panose="02020603050405020304" charset="0"/>
                <a:ea typeface="Times New Roman" panose="02020603050405020304" charset="0"/>
                <a:cs typeface="Times New Roman" panose="02020603050405020304" charset="0"/>
              </a:rPr>
              <a:t>％</a:t>
            </a:r>
            <a:r>
              <a:rPr lang="en-US" altLang="zh-CN" b="1" dirty="0">
                <a:solidFill>
                  <a:schemeClr val="tx1"/>
                </a:solidFill>
                <a:latin typeface="Times New Roman" panose="02020603050405020304" charset="0"/>
                <a:ea typeface="Times New Roman" panose="02020603050405020304" charset="0"/>
                <a:cs typeface="Times New Roman" panose="02020603050405020304" charset="0"/>
              </a:rPr>
              <a:t>）</a:t>
            </a:r>
            <a:r>
              <a:rPr lang="zh-CN" altLang="en-US" b="1" dirty="0">
                <a:solidFill>
                  <a:schemeClr val="tx1"/>
                </a:solidFill>
                <a:latin typeface="Times New Roman" panose="02020603050405020304" charset="0"/>
                <a:ea typeface="Times New Roman" panose="02020603050405020304" charset="0"/>
                <a:cs typeface="Times New Roman" panose="02020603050405020304" charset="0"/>
              </a:rPr>
              <a:t>：手机端实现了本地</a:t>
            </a:r>
            <a:r>
              <a:rPr lang="en-US" altLang="zh-CN" b="1" dirty="0">
                <a:solidFill>
                  <a:schemeClr val="tx1"/>
                </a:solidFill>
                <a:latin typeface="Times New Roman" panose="02020603050405020304" charset="0"/>
                <a:ea typeface="Times New Roman" panose="02020603050405020304" charset="0"/>
                <a:cs typeface="Times New Roman" panose="02020603050405020304" charset="0"/>
              </a:rPr>
              <a:t>LLM</a:t>
            </a:r>
            <a:r>
              <a:rPr lang="zh-CN" altLang="en-US" b="1" dirty="0">
                <a:solidFill>
                  <a:schemeClr val="tx1"/>
                </a:solidFill>
                <a:latin typeface="Times New Roman" panose="02020603050405020304" charset="0"/>
                <a:ea typeface="Times New Roman" panose="02020603050405020304" charset="0"/>
                <a:cs typeface="Times New Roman" panose="02020603050405020304" charset="0"/>
              </a:rPr>
              <a:t>交互</a:t>
            </a:r>
            <a:endParaRPr lang="zh-CN" altLang="en-US" b="1" dirty="0">
              <a:solidFill>
                <a:schemeClr val="tx1"/>
              </a:solidFill>
              <a:latin typeface="Times New Roman" panose="02020603050405020304" charset="0"/>
              <a:ea typeface="Times New Roman" panose="02020603050405020304" charset="0"/>
              <a:cs typeface="Times New Roman" panose="02020603050405020304" charset="0"/>
            </a:endParaRPr>
          </a:p>
          <a:p>
            <a:pPr lvl="1"/>
            <a:r>
              <a:rPr lang="zh-CN" altLang="en-US" b="1" dirty="0">
                <a:solidFill>
                  <a:schemeClr val="tx1"/>
                </a:solidFill>
                <a:latin typeface="Times New Roman" panose="02020603050405020304" charset="0"/>
                <a:ea typeface="Times New Roman" panose="02020603050405020304" charset="0"/>
                <a:cs typeface="Times New Roman" panose="02020603050405020304" charset="0"/>
              </a:rPr>
              <a:t>进阶要求（</a:t>
            </a:r>
            <a:r>
              <a:rPr lang="en-US" altLang="zh-CN" b="1" dirty="0">
                <a:solidFill>
                  <a:schemeClr val="tx1"/>
                </a:solidFill>
                <a:latin typeface="Times New Roman" panose="02020603050405020304" charset="0"/>
                <a:ea typeface="Times New Roman" panose="02020603050405020304" charset="0"/>
                <a:cs typeface="Times New Roman" panose="02020603050405020304" charset="0"/>
              </a:rPr>
              <a:t>100%</a:t>
            </a:r>
            <a:r>
              <a:rPr lang="zh-CN" altLang="en-US" b="1" dirty="0">
                <a:solidFill>
                  <a:schemeClr val="tx1"/>
                </a:solidFill>
                <a:latin typeface="Times New Roman" panose="02020603050405020304" charset="0"/>
                <a:ea typeface="Times New Roman" panose="02020603050405020304" charset="0"/>
                <a:cs typeface="Times New Roman" panose="02020603050405020304" charset="0"/>
              </a:rPr>
              <a:t>）：完成了模型轻量化和模型推理优化</a:t>
            </a:r>
            <a:endParaRPr lang="en-US" altLang="zh-CN" b="1" dirty="0">
              <a:solidFill>
                <a:schemeClr val="tx1"/>
              </a:solidFill>
              <a:latin typeface="Times New Roman" panose="02020603050405020304" charset="0"/>
              <a:ea typeface="Times New Roman" panose="02020603050405020304" charset="0"/>
              <a:cs typeface="Times New Roman" panose="02020603050405020304" charset="0"/>
            </a:endParaRPr>
          </a:p>
          <a:p>
            <a:pPr lvl="1"/>
            <a:r>
              <a:rPr lang="zh-CN" altLang="en-US" b="1" dirty="0">
                <a:solidFill>
                  <a:schemeClr val="tx1"/>
                </a:solidFill>
                <a:latin typeface="Times New Roman" panose="02020603050405020304" charset="0"/>
                <a:ea typeface="Times New Roman" panose="02020603050405020304" charset="0"/>
                <a:cs typeface="Times New Roman" panose="02020603050405020304" charset="0"/>
              </a:rPr>
              <a:t>突破性要求（</a:t>
            </a:r>
            <a:r>
              <a:rPr lang="en-US" altLang="zh-CN" b="1" dirty="0">
                <a:solidFill>
                  <a:schemeClr val="tx1"/>
                </a:solidFill>
                <a:latin typeface="Times New Roman" panose="02020603050405020304" charset="0"/>
                <a:ea typeface="Times New Roman" panose="02020603050405020304" charset="0"/>
                <a:cs typeface="Times New Roman" panose="02020603050405020304" charset="0"/>
              </a:rPr>
              <a:t>100%</a:t>
            </a:r>
            <a:r>
              <a:rPr lang="zh-CN" altLang="en-US" b="1" dirty="0">
                <a:solidFill>
                  <a:schemeClr val="tx1"/>
                </a:solidFill>
                <a:latin typeface="Times New Roman" panose="02020603050405020304" charset="0"/>
                <a:ea typeface="Times New Roman" panose="02020603050405020304" charset="0"/>
                <a:cs typeface="Times New Roman" panose="02020603050405020304" charset="0"/>
              </a:rPr>
              <a:t>）：实现了医疗问答数据微调以及</a:t>
            </a:r>
            <a:r>
              <a:rPr lang="en-US" altLang="zh-CN" b="1" dirty="0">
                <a:solidFill>
                  <a:schemeClr val="tx1"/>
                </a:solidFill>
                <a:latin typeface="Times New Roman" panose="02020603050405020304" charset="0"/>
                <a:ea typeface="Times New Roman" panose="02020603050405020304" charset="0"/>
                <a:cs typeface="Times New Roman" panose="02020603050405020304" charset="0"/>
              </a:rPr>
              <a:t>APP</a:t>
            </a:r>
            <a:endParaRPr lang="en-US" altLang="zh-CN" b="1" dirty="0">
              <a:solidFill>
                <a:schemeClr val="tx1"/>
              </a:solidFill>
              <a:latin typeface="Times New Roman" panose="02020603050405020304" charset="0"/>
              <a:ea typeface="Times New Roman" panose="02020603050405020304" charset="0"/>
              <a:cs typeface="Times New Roman" panose="02020603050405020304" charset="0"/>
            </a:endParaRPr>
          </a:p>
          <a:p>
            <a:pPr lvl="1"/>
            <a:r>
              <a:rPr lang="zh-CN" altLang="en-US" b="1" dirty="0">
                <a:solidFill>
                  <a:schemeClr val="tx1"/>
                </a:solidFill>
                <a:latin typeface="Times New Roman" panose="02020603050405020304" charset="0"/>
                <a:ea typeface="Times New Roman" panose="02020603050405020304" charset="0"/>
                <a:cs typeface="Times New Roman" panose="02020603050405020304" charset="0"/>
              </a:rPr>
              <a:t>挑战性要求（</a:t>
            </a:r>
            <a:r>
              <a:rPr lang="en-US" altLang="zh-CN" b="1" dirty="0">
                <a:solidFill>
                  <a:schemeClr val="tx1"/>
                </a:solidFill>
                <a:latin typeface="Times New Roman" panose="02020603050405020304" charset="0"/>
                <a:ea typeface="Times New Roman" panose="02020603050405020304" charset="0"/>
                <a:cs typeface="Times New Roman" panose="02020603050405020304" charset="0"/>
              </a:rPr>
              <a:t>90%</a:t>
            </a:r>
            <a:r>
              <a:rPr lang="zh-CN" altLang="en-US" b="1" dirty="0">
                <a:solidFill>
                  <a:schemeClr val="tx1"/>
                </a:solidFill>
                <a:latin typeface="Times New Roman" panose="02020603050405020304" charset="0"/>
                <a:ea typeface="Times New Roman" panose="02020603050405020304" charset="0"/>
                <a:cs typeface="Times New Roman" panose="02020603050405020304" charset="0"/>
              </a:rPr>
              <a:t>）：对多种优化方法进行复现并将新的尝试移植到端侧</a:t>
            </a:r>
            <a:endParaRPr lang="en-US" altLang="zh-CN" b="1" dirty="0">
              <a:solidFill>
                <a:schemeClr val="tx1"/>
              </a:solidFill>
              <a:latin typeface="Times New Roman" panose="02020603050405020304" charset="0"/>
              <a:ea typeface="Times New Roman" panose="02020603050405020304" charset="0"/>
              <a:cs typeface="Times New Roman" panose="02020603050405020304" charset="0"/>
            </a:endParaRPr>
          </a:p>
          <a:p>
            <a:pPr lvl="1"/>
            <a:endParaRPr lang="zh-CN" altLang="en-US" b="1" dirty="0">
              <a:solidFill>
                <a:schemeClr val="tx1"/>
              </a:solidFill>
              <a:latin typeface="Times New Roman" panose="02020603050405020304" charset="0"/>
              <a:ea typeface="Times New Roman" panose="02020603050405020304" charset="0"/>
              <a:cs typeface="Times New Roman" panose="02020603050405020304" charset="0"/>
            </a:endParaRPr>
          </a:p>
          <a:p>
            <a:pPr lvl="1"/>
            <a:endParaRPr lang="en-US" altLang="zh-CN"/>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60" name="图片 59" descr="post_object_image_1257406880"/>
          <p:cNvPicPr>
            <a:picLocks noChangeAspect="1"/>
          </p:cNvPicPr>
          <p:nvPr/>
        </p:nvPicPr>
        <p:blipFill>
          <a:blip r:embed="rId1"/>
          <a:stretch>
            <a:fillRect/>
          </a:stretch>
        </p:blipFill>
        <p:spPr>
          <a:xfrm>
            <a:off x="4846619" y="3796257"/>
            <a:ext cx="6873621" cy="24548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 </a:t>
            </a:r>
            <a:r>
              <a:rPr lang="zh-CN" altLang="en-US" dirty="0"/>
              <a:t>研究背景与意义</a:t>
            </a:r>
            <a:endParaRPr lang="zh-CN" altLang="en-US" dirty="0"/>
          </a:p>
        </p:txBody>
      </p:sp>
      <p:sp>
        <p:nvSpPr>
          <p:cNvPr id="3" name="Content Placeholder 2"/>
          <p:cNvSpPr>
            <a:spLocks noGrp="1"/>
          </p:cNvSpPr>
          <p:nvPr>
            <p:ph idx="1"/>
          </p:nvPr>
        </p:nvSpPr>
        <p:spPr>
          <a:xfrm>
            <a:off x="390480" y="987995"/>
            <a:ext cx="5490885" cy="8149126"/>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研究意义</a:t>
            </a:r>
            <a:endParaRPr lang="zh-CN" altLang="en-US"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端侧研究价值</a:t>
            </a:r>
            <a:endParaRPr lang="en-US" altLang="zh-CN" b="1"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隐私与数据安全需求：端侧推理避免敏感数据上传云端，适用于个人助理、医疗、政务等高隐私场景</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低延迟&amp;高可用：端侧推理不依赖网络环境，响应稳定，适合实时交互与离线场景</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成本与规模化部署：减少云推理成本，提升模型在大规模终端设备上的可扩展性</a:t>
            </a:r>
            <a:endParaRPr lang="en-US" altLang="zh-CN" dirty="0">
              <a:latin typeface="Times New Roman" panose="02020603050405020304" charset="0"/>
              <a:ea typeface="Times New Roman" panose="02020603050405020304" charset="0"/>
              <a:cs typeface="Times New Roman" panose="02020603050405020304" charset="0"/>
            </a:endParaRPr>
          </a:p>
          <a:p>
            <a:pPr lvl="1" algn="l"/>
            <a:endParaRPr lang="zh-CN" altLang="en-US" sz="2200" dirty="0">
              <a:latin typeface="Times New Roman" panose="02020603050405020304" charset="0"/>
              <a:ea typeface="Times New Roman" panose="02020603050405020304" charset="0"/>
              <a:cs typeface="Times New Roman" panose="02020603050405020304" charset="0"/>
              <a:sym typeface="+mn-ea"/>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7" name="图片 6" descr="post_object_image_2001277036"/>
          <p:cNvPicPr>
            <a:picLocks noChangeAspect="1"/>
          </p:cNvPicPr>
          <p:nvPr/>
        </p:nvPicPr>
        <p:blipFill>
          <a:blip r:embed="rId1"/>
          <a:srcRect b="8895"/>
          <a:stretch>
            <a:fillRect/>
          </a:stretch>
        </p:blipFill>
        <p:spPr>
          <a:xfrm>
            <a:off x="6134392" y="1861686"/>
            <a:ext cx="5693580" cy="313467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sp>
        <p:nvSpPr>
          <p:cNvPr id="4" name="灯片编号占位符 3"/>
          <p:cNvSpPr>
            <a:spLocks noGrp="1"/>
          </p:cNvSpPr>
          <p:nvPr>
            <p:ph type="sldNum" sz="quarter" idx="12"/>
          </p:nvPr>
        </p:nvSpPr>
        <p:spPr/>
        <p:txBody>
          <a:bodyPr/>
          <a:lstStyle/>
          <a:p>
            <a:fld id="{49694AC3-6159-4530-81F2-715F87DA7557}" type="slidenum">
              <a:rPr lang="zh-CN" altLang="en-US" smtClean="0"/>
            </a:fld>
            <a:endParaRPr lang="zh-CN" altLang="en-US" dirty="0"/>
          </a:p>
        </p:txBody>
      </p:sp>
      <p:grpSp>
        <p:nvGrpSpPr>
          <p:cNvPr id="19" name="组合 18"/>
          <p:cNvGrpSpPr/>
          <p:nvPr/>
        </p:nvGrpSpPr>
        <p:grpSpPr>
          <a:xfrm>
            <a:off x="4275951" y="1566950"/>
            <a:ext cx="4175820" cy="4206908"/>
            <a:chOff x="4768819" y="1747380"/>
            <a:chExt cx="4175820" cy="4206908"/>
          </a:xfrm>
        </p:grpSpPr>
        <p:grpSp>
          <p:nvGrpSpPr>
            <p:cNvPr id="13" name="组合 12"/>
            <p:cNvGrpSpPr/>
            <p:nvPr/>
          </p:nvGrpSpPr>
          <p:grpSpPr>
            <a:xfrm>
              <a:off x="4768820" y="1747380"/>
              <a:ext cx="3805988" cy="523220"/>
              <a:chOff x="1877055" y="1744795"/>
              <a:chExt cx="3805988" cy="523220"/>
            </a:xfrm>
          </p:grpSpPr>
          <p:cxnSp>
            <p:nvCxnSpPr>
              <p:cNvPr id="14" name="直接连接符 13"/>
              <p:cNvCxnSpPr/>
              <p:nvPr/>
            </p:nvCxnSpPr>
            <p:spPr>
              <a:xfrm>
                <a:off x="1877055" y="1815905"/>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065021" y="1744795"/>
                <a:ext cx="3618022" cy="523220"/>
              </a:xfrm>
              <a:prstGeom prst="rect">
                <a:avLst/>
              </a:prstGeom>
              <a:noFill/>
            </p:spPr>
            <p:txBody>
              <a:bodyPr wrap="square" rtlCol="0">
                <a:spAutoFit/>
              </a:bodyPr>
              <a:lstStyle/>
              <a:p>
                <a:r>
                  <a:rPr lang="en-US" altLang="zh-CN" sz="2800" b="1" dirty="0"/>
                  <a:t>1</a:t>
                </a:r>
                <a:r>
                  <a:rPr lang="en-US" altLang="zh-CN" sz="2800" b="1" dirty="0">
                    <a:solidFill>
                      <a:schemeClr val="accent6"/>
                    </a:solidFill>
                  </a:rPr>
                  <a:t>  </a:t>
                </a:r>
                <a:r>
                  <a:rPr lang="zh-CN" altLang="en-US" sz="2800" b="1" dirty="0"/>
                  <a:t>研究背景与意义</a:t>
                </a:r>
                <a:endParaRPr lang="zh-CN" altLang="en-US" sz="2800" b="1" dirty="0">
                  <a:solidFill>
                    <a:schemeClr val="accent6"/>
                  </a:solidFill>
                </a:endParaRPr>
              </a:p>
            </p:txBody>
          </p:sp>
        </p:grpSp>
        <p:grpSp>
          <p:nvGrpSpPr>
            <p:cNvPr id="16" name="组合 15"/>
            <p:cNvGrpSpPr/>
            <p:nvPr/>
          </p:nvGrpSpPr>
          <p:grpSpPr>
            <a:xfrm>
              <a:off x="4768819" y="2668302"/>
              <a:ext cx="4175820" cy="523220"/>
              <a:chOff x="1877054" y="3167390"/>
              <a:chExt cx="4175820" cy="523220"/>
            </a:xfrm>
          </p:grpSpPr>
          <p:cxnSp>
            <p:nvCxnSpPr>
              <p:cNvPr id="17" name="直接连接符 16"/>
              <p:cNvCxnSpPr/>
              <p:nvPr/>
            </p:nvCxnSpPr>
            <p:spPr>
              <a:xfrm>
                <a:off x="1877054" y="3238500"/>
                <a:ext cx="0" cy="381000"/>
              </a:xfrm>
              <a:prstGeom prst="line">
                <a:avLst/>
              </a:prstGeom>
              <a:ln w="82550">
                <a:solidFill>
                  <a:srgbClr val="003C8B"/>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065019" y="3167390"/>
                <a:ext cx="3987855" cy="523220"/>
              </a:xfrm>
              <a:prstGeom prst="rect">
                <a:avLst/>
              </a:prstGeom>
              <a:noFill/>
            </p:spPr>
            <p:txBody>
              <a:bodyPr wrap="square" rtlCol="0">
                <a:spAutoFit/>
              </a:bodyPr>
              <a:lstStyle/>
              <a:p>
                <a:r>
                  <a:rPr lang="en-US" altLang="zh-CN" sz="2800" b="1" dirty="0"/>
                  <a:t>2  </a:t>
                </a:r>
                <a:r>
                  <a:rPr lang="zh-CN" altLang="en-US" sz="2800" b="1" dirty="0"/>
                  <a:t>研究内容与思路</a:t>
                </a:r>
                <a:endParaRPr lang="zh-CN" altLang="en-US" sz="2800" b="1" dirty="0"/>
              </a:p>
            </p:txBody>
          </p:sp>
        </p:grpSp>
        <p:grpSp>
          <p:nvGrpSpPr>
            <p:cNvPr id="3" name="组合 2"/>
            <p:cNvGrpSpPr/>
            <p:nvPr/>
          </p:nvGrpSpPr>
          <p:grpSpPr>
            <a:xfrm>
              <a:off x="4768819" y="3589224"/>
              <a:ext cx="4175820" cy="523220"/>
              <a:chOff x="1877054" y="3167390"/>
              <a:chExt cx="4175820" cy="523220"/>
            </a:xfrm>
          </p:grpSpPr>
          <p:cxnSp>
            <p:nvCxnSpPr>
              <p:cNvPr id="5" name="直接连接符 4"/>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065019" y="3167390"/>
                <a:ext cx="3987855" cy="523220"/>
              </a:xfrm>
              <a:prstGeom prst="rect">
                <a:avLst/>
              </a:prstGeom>
              <a:noFill/>
            </p:spPr>
            <p:txBody>
              <a:bodyPr wrap="square" rtlCol="0">
                <a:spAutoFit/>
              </a:bodyPr>
              <a:lstStyle/>
              <a:p>
                <a:r>
                  <a:rPr lang="en-US" altLang="zh-CN" sz="2800" b="1" dirty="0"/>
                  <a:t>3  </a:t>
                </a:r>
                <a:r>
                  <a:rPr lang="zh-CN" altLang="en-US" sz="2800" b="1" dirty="0"/>
                  <a:t>技术实现方案</a:t>
                </a:r>
                <a:endParaRPr lang="zh-CN" altLang="en-US" sz="2800" b="1" dirty="0"/>
              </a:p>
            </p:txBody>
          </p:sp>
        </p:grpSp>
        <p:grpSp>
          <p:nvGrpSpPr>
            <p:cNvPr id="7" name="组合 6"/>
            <p:cNvGrpSpPr/>
            <p:nvPr/>
          </p:nvGrpSpPr>
          <p:grpSpPr>
            <a:xfrm>
              <a:off x="4768819" y="4510146"/>
              <a:ext cx="4175820" cy="523220"/>
              <a:chOff x="1877054" y="3167390"/>
              <a:chExt cx="4175820" cy="523220"/>
            </a:xfrm>
          </p:grpSpPr>
          <p:cxnSp>
            <p:nvCxnSpPr>
              <p:cNvPr id="8" name="直接连接符 7"/>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065019" y="3167390"/>
                <a:ext cx="3987855" cy="523220"/>
              </a:xfrm>
              <a:prstGeom prst="rect">
                <a:avLst/>
              </a:prstGeom>
              <a:noFill/>
            </p:spPr>
            <p:txBody>
              <a:bodyPr wrap="square" rtlCol="0">
                <a:spAutoFit/>
              </a:bodyPr>
              <a:lstStyle/>
              <a:p>
                <a:r>
                  <a:rPr lang="en-US" altLang="zh-CN" sz="2800" b="1" dirty="0"/>
                  <a:t>4  </a:t>
                </a:r>
                <a:r>
                  <a:rPr lang="zh-CN" altLang="en-US" sz="2800" b="1" dirty="0"/>
                  <a:t>实验与成果展示</a:t>
                </a:r>
                <a:endParaRPr lang="zh-CN" altLang="en-US" sz="2800" b="1" dirty="0"/>
              </a:p>
            </p:txBody>
          </p:sp>
        </p:grpSp>
        <p:grpSp>
          <p:nvGrpSpPr>
            <p:cNvPr id="10" name="组合 9"/>
            <p:cNvGrpSpPr/>
            <p:nvPr/>
          </p:nvGrpSpPr>
          <p:grpSpPr>
            <a:xfrm>
              <a:off x="4768819" y="5431068"/>
              <a:ext cx="4175820" cy="523220"/>
              <a:chOff x="1877054" y="3167390"/>
              <a:chExt cx="4175820" cy="523220"/>
            </a:xfrm>
          </p:grpSpPr>
          <p:cxnSp>
            <p:nvCxnSpPr>
              <p:cNvPr id="11" name="直接连接符 10"/>
              <p:cNvCxnSpPr/>
              <p:nvPr/>
            </p:nvCxnSpPr>
            <p:spPr>
              <a:xfrm>
                <a:off x="1877054" y="3238500"/>
                <a:ext cx="0" cy="381000"/>
              </a:xfrm>
              <a:prstGeom prst="line">
                <a:avLst/>
              </a:prstGeom>
              <a:ln w="82550">
                <a:solidFill>
                  <a:srgbClr val="30948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065019" y="3167390"/>
                <a:ext cx="3987855" cy="523220"/>
              </a:xfrm>
              <a:prstGeom prst="rect">
                <a:avLst/>
              </a:prstGeom>
              <a:noFill/>
            </p:spPr>
            <p:txBody>
              <a:bodyPr wrap="square" rtlCol="0">
                <a:spAutoFit/>
              </a:bodyPr>
              <a:lstStyle/>
              <a:p>
                <a:r>
                  <a:rPr lang="en-US" altLang="zh-CN" sz="2800" b="1" dirty="0">
                    <a:solidFill>
                      <a:srgbClr val="309481"/>
                    </a:solidFill>
                  </a:rPr>
                  <a:t>5  </a:t>
                </a:r>
                <a:r>
                  <a:rPr lang="zh-CN" altLang="en-US" sz="2800" b="1" dirty="0">
                    <a:solidFill>
                      <a:srgbClr val="309481"/>
                    </a:solidFill>
                  </a:rPr>
                  <a:t>总结与讨论</a:t>
                </a:r>
                <a:endParaRPr lang="zh-CN" altLang="en-US" sz="2800" b="1" dirty="0">
                  <a:solidFill>
                    <a:srgbClr val="309481"/>
                  </a:solidFill>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5.1 </a:t>
            </a:r>
            <a:r>
              <a:rPr lang="zh-CN" altLang="en-US" dirty="0"/>
              <a:t>总结与展望</a:t>
            </a:r>
            <a:endParaRPr lang="zh-CN" altLang="en-US" dirty="0"/>
          </a:p>
        </p:txBody>
      </p:sp>
      <p:sp>
        <p:nvSpPr>
          <p:cNvPr id="3" name="Content Placeholder 2"/>
          <p:cNvSpPr>
            <a:spLocks noGrp="1"/>
          </p:cNvSpPr>
          <p:nvPr>
            <p:ph idx="1"/>
          </p:nvPr>
        </p:nvSpPr>
        <p:spPr>
          <a:xfrm>
            <a:off x="485030" y="1027072"/>
            <a:ext cx="11235193" cy="2763878"/>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总结</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创新性</a:t>
            </a:r>
            <a:endParaRPr lang="zh-CN" altLang="en-US" b="1"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推理优化过程做出了新的尝试</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微调引入了中文医疗对话数据集</a:t>
            </a:r>
            <a:endParaRPr lang="en-US" altLang="zh-CN"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局限性</a:t>
            </a:r>
            <a:endParaRPr lang="zh-CN" altLang="en-US" b="1"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一些实验可能需要进一步做测试和评估</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收获</a:t>
            </a:r>
            <a:endParaRPr lang="zh-CN" altLang="en-US" b="1"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感受到端侧场景下模型部署受到算力、内存、能耗等多重因素约束，更强调模型规模控制与推理效率</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熟悉端侧推理框架与模型加载流程；掌握从模型微调到端侧推理的完整步骤</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根据已有成果进行新的尝试，体会到了不同策略在端侧应用中的实际价值</a:t>
            </a:r>
            <a:endParaRPr lang="zh-CN" altLang="en-US"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5.1 </a:t>
            </a:r>
            <a:r>
              <a:rPr lang="zh-CN" altLang="en-US" dirty="0"/>
              <a:t>总结与展望</a:t>
            </a:r>
            <a:endParaRPr lang="zh-CN" altLang="en-US" dirty="0"/>
          </a:p>
        </p:txBody>
      </p:sp>
      <p:sp>
        <p:nvSpPr>
          <p:cNvPr id="3" name="Content Placeholder 2"/>
          <p:cNvSpPr>
            <a:spLocks noGrp="1"/>
          </p:cNvSpPr>
          <p:nvPr>
            <p:ph idx="1"/>
          </p:nvPr>
        </p:nvSpPr>
        <p:spPr>
          <a:xfrm>
            <a:off x="485030" y="1027072"/>
            <a:ext cx="11235193" cy="2763878"/>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展望</a:t>
            </a:r>
            <a:endParaRPr lang="en-US" altLang="zh-CN" b="1" dirty="0">
              <a:latin typeface="Times New Roman" panose="02020603050405020304" charset="0"/>
              <a:ea typeface="Times New Roman" panose="02020603050405020304" charset="0"/>
              <a:cs typeface="Times New Roman" panose="02020603050405020304" charset="0"/>
            </a:endParaRPr>
          </a:p>
          <a:p>
            <a:pPr lvl="1"/>
            <a:r>
              <a:rPr lang="zh-CN" altLang="en-US" b="1" dirty="0">
                <a:latin typeface="Times New Roman" panose="02020603050405020304" charset="0"/>
                <a:ea typeface="Times New Roman" panose="02020603050405020304" charset="0"/>
                <a:cs typeface="Times New Roman" panose="02020603050405020304" charset="0"/>
              </a:rPr>
              <a:t>未来可继续探索的方向</a:t>
            </a:r>
            <a:endParaRPr lang="zh-CN" altLang="en-US" b="1"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更高效的端侧模型压缩与量化策略</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端侧友好的参数高效微调方法，提高模型在多任务或多场景下的适应能力</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推理阶段的系统级优化，比如深入优化</a:t>
            </a:r>
            <a:r>
              <a:rPr lang="en-US" altLang="zh-CN" dirty="0">
                <a:latin typeface="Times New Roman" panose="02020603050405020304" charset="0"/>
                <a:ea typeface="Times New Roman" panose="02020603050405020304" charset="0"/>
                <a:cs typeface="Times New Roman" panose="02020603050405020304" charset="0"/>
              </a:rPr>
              <a:t>KV Cache</a:t>
            </a:r>
            <a:r>
              <a:rPr lang="zh-CN" altLang="en-US" dirty="0">
                <a:latin typeface="Times New Roman" panose="02020603050405020304" charset="0"/>
                <a:ea typeface="Times New Roman" panose="02020603050405020304" charset="0"/>
                <a:cs typeface="Times New Roman" panose="02020603050405020304" charset="0"/>
              </a:rPr>
              <a:t>管理与内存占用</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更全面的评测与分析体系</a:t>
            </a:r>
            <a:endParaRPr lang="zh-CN" altLang="en-US"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5.2 </a:t>
            </a:r>
            <a:r>
              <a:rPr lang="zh-CN" altLang="en-US" dirty="0"/>
              <a:t>相关课程支撑目标情况</a:t>
            </a:r>
            <a:endParaRPr lang="zh-CN" altLang="en-US" dirty="0"/>
          </a:p>
        </p:txBody>
      </p:sp>
      <p:sp>
        <p:nvSpPr>
          <p:cNvPr id="3" name="Content Placeholder 2"/>
          <p:cNvSpPr>
            <a:spLocks noGrp="1"/>
          </p:cNvSpPr>
          <p:nvPr>
            <p:ph idx="1"/>
          </p:nvPr>
        </p:nvSpPr>
        <p:spPr>
          <a:xfrm>
            <a:off x="485030" y="1027073"/>
            <a:ext cx="11235193" cy="3135624"/>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相关课程支撑目标情况</a:t>
            </a:r>
            <a:endParaRPr lang="en-US" altLang="zh-CN" b="1" dirty="0">
              <a:latin typeface="Times New Roman" panose="02020603050405020304" charset="0"/>
              <a:ea typeface="Times New Roman" panose="02020603050405020304" charset="0"/>
              <a:cs typeface="Times New Roman" panose="02020603050405020304" charset="0"/>
            </a:endParaRPr>
          </a:p>
          <a:p>
            <a:pPr lvl="1" algn="just"/>
            <a:r>
              <a:rPr lang="zh-CN" altLang="en-US" b="1" dirty="0">
                <a:latin typeface="Times New Roman" panose="02020603050405020304" charset="0"/>
                <a:ea typeface="Times New Roman" panose="02020603050405020304" charset="0"/>
                <a:cs typeface="Times New Roman" panose="02020603050405020304" charset="0"/>
              </a:rPr>
              <a:t>本科课程支撑</a:t>
            </a:r>
            <a:endParaRPr lang="zh-CN" altLang="en-US" b="1" dirty="0">
              <a:latin typeface="Times New Roman" panose="02020603050405020304" charset="0"/>
              <a:ea typeface="Times New Roman" panose="02020603050405020304" charset="0"/>
              <a:cs typeface="Times New Roman" panose="02020603050405020304" charset="0"/>
            </a:endParaRPr>
          </a:p>
          <a:p>
            <a:pPr lvl="2" algn="just"/>
            <a:r>
              <a:rPr lang="zh-CN" altLang="en-US" dirty="0">
                <a:latin typeface="Times New Roman" panose="02020603050405020304" charset="0"/>
                <a:ea typeface="Times New Roman" panose="02020603050405020304" charset="0"/>
                <a:cs typeface="Times New Roman" panose="02020603050405020304" charset="0"/>
              </a:rPr>
              <a:t>高等数学：为理解神经网络中的向量表示、相似度计算等提供理论基础</a:t>
            </a:r>
            <a:endParaRPr lang="zh-CN" altLang="en-US" dirty="0">
              <a:latin typeface="Times New Roman" panose="02020603050405020304" charset="0"/>
              <a:ea typeface="Times New Roman" panose="02020603050405020304" charset="0"/>
              <a:cs typeface="Times New Roman" panose="02020603050405020304" charset="0"/>
            </a:endParaRPr>
          </a:p>
          <a:p>
            <a:pPr lvl="2" algn="just"/>
            <a:r>
              <a:rPr lang="zh-CN" altLang="en-US" dirty="0">
                <a:latin typeface="Times New Roman" panose="02020603050405020304" charset="0"/>
                <a:ea typeface="Times New Roman" panose="02020603050405020304" charset="0"/>
                <a:cs typeface="Times New Roman" panose="02020603050405020304" charset="0"/>
              </a:rPr>
              <a:t>机器学习：支撑对模型微调、损失函数</a:t>
            </a:r>
            <a:r>
              <a:rPr lang="zh-CN" altLang="en-US" dirty="0">
                <a:solidFill>
                  <a:schemeClr val="tx1"/>
                </a:solidFill>
                <a:latin typeface="Times New Roman" panose="02020603050405020304" charset="0"/>
                <a:ea typeface="Times New Roman" panose="02020603050405020304" charset="0"/>
                <a:cs typeface="Times New Roman" panose="02020603050405020304" charset="0"/>
              </a:rPr>
              <a:t>等</a:t>
            </a:r>
            <a:r>
              <a:rPr lang="zh-CN" altLang="en-US" dirty="0">
                <a:latin typeface="Times New Roman" panose="02020603050405020304" charset="0"/>
                <a:ea typeface="Times New Roman" panose="02020603050405020304" charset="0"/>
                <a:cs typeface="Times New Roman" panose="02020603050405020304" charset="0"/>
              </a:rPr>
              <a:t>的理解</a:t>
            </a:r>
            <a:endParaRPr lang="zh-CN" altLang="en-US" dirty="0">
              <a:latin typeface="Times New Roman" panose="02020603050405020304" charset="0"/>
              <a:ea typeface="Times New Roman" panose="02020603050405020304" charset="0"/>
              <a:cs typeface="Times New Roman" panose="02020603050405020304" charset="0"/>
            </a:endParaRPr>
          </a:p>
          <a:p>
            <a:pPr lvl="2" algn="just"/>
            <a:r>
              <a:rPr lang="zh-CN" altLang="en-US" dirty="0">
                <a:latin typeface="Times New Roman" panose="02020603050405020304" charset="0"/>
                <a:ea typeface="Times New Roman" panose="02020603050405020304" charset="0"/>
                <a:cs typeface="Times New Roman" panose="02020603050405020304" charset="0"/>
              </a:rPr>
              <a:t>程序设计类：支撑程序调试、错误定位、数据处理流程以及推理代码的实现</a:t>
            </a:r>
            <a:endParaRPr lang="en-US" altLang="zh-CN" dirty="0">
              <a:latin typeface="Times New Roman" panose="02020603050405020304" charset="0"/>
              <a:ea typeface="Times New Roman" panose="02020603050405020304" charset="0"/>
              <a:cs typeface="Times New Roman" panose="02020603050405020304" charset="0"/>
            </a:endParaRPr>
          </a:p>
          <a:p>
            <a:pPr lvl="1" algn="just"/>
            <a:r>
              <a:rPr lang="zh-CN" altLang="en-US" b="1" dirty="0">
                <a:latin typeface="Times New Roman" panose="02020603050405020304" charset="0"/>
                <a:ea typeface="Times New Roman" panose="02020603050405020304" charset="0"/>
                <a:cs typeface="Times New Roman" panose="02020603050405020304" charset="0"/>
              </a:rPr>
              <a:t>客观评价</a:t>
            </a:r>
            <a:endParaRPr lang="zh-CN" altLang="en-US" b="1" dirty="0">
              <a:latin typeface="Times New Roman" panose="02020603050405020304" charset="0"/>
              <a:ea typeface="Times New Roman" panose="02020603050405020304" charset="0"/>
              <a:cs typeface="Times New Roman" panose="02020603050405020304" charset="0"/>
            </a:endParaRPr>
          </a:p>
          <a:p>
            <a:pPr lvl="2" algn="just"/>
            <a:r>
              <a:rPr lang="zh-CN" altLang="en-US" dirty="0">
                <a:latin typeface="Times New Roman" panose="02020603050405020304" charset="0"/>
                <a:ea typeface="Times New Roman" panose="02020603050405020304" charset="0"/>
                <a:cs typeface="Times New Roman" panose="02020603050405020304" charset="0"/>
              </a:rPr>
              <a:t>总体而言，本课程通过端侧大模型部署与优化这一综合性实践任务，有效检验并整合了本科阶段所学的知识与技术能力，较好地体现了顶点课程</a:t>
            </a:r>
            <a:r>
              <a:rPr lang="en-US" altLang="zh-CN" dirty="0">
                <a:latin typeface="Times New Roman" panose="02020603050405020304" charset="0"/>
                <a:ea typeface="Times New Roman" panose="02020603050405020304" charset="0"/>
                <a:cs typeface="Times New Roman" panose="02020603050405020304" charset="0"/>
              </a:rPr>
              <a:t>“</a:t>
            </a:r>
            <a:r>
              <a:rPr lang="zh-CN" altLang="en-US" dirty="0">
                <a:latin typeface="Times New Roman" panose="02020603050405020304" charset="0"/>
                <a:ea typeface="Times New Roman" panose="02020603050405020304" charset="0"/>
                <a:cs typeface="Times New Roman" panose="02020603050405020304" charset="0"/>
              </a:rPr>
              <a:t>综合应用与能力验证</a:t>
            </a:r>
            <a:r>
              <a:rPr lang="en-US" altLang="zh-CN" dirty="0">
                <a:latin typeface="Times New Roman" panose="02020603050405020304" charset="0"/>
                <a:ea typeface="Times New Roman" panose="02020603050405020304" charset="0"/>
                <a:cs typeface="Times New Roman" panose="02020603050405020304" charset="0"/>
              </a:rPr>
              <a:t>”</a:t>
            </a:r>
            <a:r>
              <a:rPr lang="zh-CN" altLang="en-US" dirty="0">
                <a:latin typeface="Times New Roman" panose="02020603050405020304" charset="0"/>
                <a:ea typeface="Times New Roman" panose="02020603050405020304" charset="0"/>
                <a:cs typeface="Times New Roman" panose="02020603050405020304" charset="0"/>
              </a:rPr>
              <a:t>的核心定位</a:t>
            </a:r>
            <a:endParaRPr lang="en-US" altLang="zh-CN"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1 </a:t>
            </a:r>
            <a:r>
              <a:rPr lang="zh-CN" altLang="en-US" dirty="0"/>
              <a:t>研究背景与意义</a:t>
            </a:r>
            <a:endParaRPr lang="zh-CN" altLang="en-US" dirty="0"/>
          </a:p>
        </p:txBody>
      </p:sp>
      <p:sp>
        <p:nvSpPr>
          <p:cNvPr id="3" name="Content Placeholder 2"/>
          <p:cNvSpPr>
            <a:spLocks noGrp="1"/>
          </p:cNvSpPr>
          <p:nvPr>
            <p:ph idx="1"/>
          </p:nvPr>
        </p:nvSpPr>
        <p:spPr>
          <a:xfrm>
            <a:off x="390480" y="987995"/>
            <a:ext cx="11411039" cy="5364296"/>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研究意义</a:t>
            </a:r>
            <a:endParaRPr lang="zh-CN" altLang="en-US" b="1" dirty="0">
              <a:latin typeface="Times New Roman" panose="02020603050405020304" charset="0"/>
              <a:ea typeface="Times New Roman" panose="02020603050405020304" charset="0"/>
              <a:cs typeface="Times New Roman" panose="02020603050405020304" charset="0"/>
            </a:endParaRPr>
          </a:p>
          <a:p>
            <a:pPr lvl="1" algn="l"/>
            <a:r>
              <a:rPr lang="zh-CN" altLang="en-US" b="1" dirty="0">
                <a:latin typeface="Times New Roman" panose="02020603050405020304" charset="0"/>
                <a:ea typeface="Times New Roman" panose="02020603050405020304" charset="0"/>
                <a:cs typeface="Times New Roman" panose="02020603050405020304" charset="0"/>
              </a:rPr>
              <a:t>核心瓶颈</a:t>
            </a:r>
            <a:endParaRPr lang="en-US" altLang="zh-CN" b="1"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算力：移动端计算能力远低于服务器，难以直接承载标准精度的大参数模型</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内存与显存资源：模型参数、</a:t>
            </a:r>
            <a:r>
              <a:rPr lang="en-US" altLang="zh-CN" dirty="0">
                <a:latin typeface="Times New Roman" panose="02020603050405020304" charset="0"/>
                <a:ea typeface="Times New Roman" panose="02020603050405020304" charset="0"/>
                <a:cs typeface="Times New Roman" panose="02020603050405020304" charset="0"/>
              </a:rPr>
              <a:t>KV Cache</a:t>
            </a:r>
            <a:r>
              <a:rPr lang="zh-CN" altLang="en-US" dirty="0">
                <a:latin typeface="Times New Roman" panose="02020603050405020304" charset="0"/>
                <a:ea typeface="Times New Roman" panose="02020603050405020304" charset="0"/>
                <a:cs typeface="Times New Roman" panose="02020603050405020304" charset="0"/>
              </a:rPr>
              <a:t>与中间激活占用显著，易引发</a:t>
            </a:r>
            <a:r>
              <a:rPr lang="en-US" altLang="zh-CN" dirty="0">
                <a:latin typeface="Times New Roman" panose="02020603050405020304" charset="0"/>
                <a:ea typeface="Times New Roman" panose="02020603050405020304" charset="0"/>
                <a:cs typeface="Times New Roman" panose="02020603050405020304" charset="0"/>
              </a:rPr>
              <a:t>OOM</a:t>
            </a:r>
            <a:r>
              <a:rPr lang="zh-CN" altLang="en-US" dirty="0">
                <a:latin typeface="Times New Roman" panose="02020603050405020304" charset="0"/>
                <a:ea typeface="Times New Roman" panose="02020603050405020304" charset="0"/>
                <a:cs typeface="Times New Roman" panose="02020603050405020304" charset="0"/>
              </a:rPr>
              <a:t>或频繁内存交换，且简单的</a:t>
            </a:r>
            <a:r>
              <a:rPr lang="en-US" altLang="zh-CN" dirty="0">
                <a:latin typeface="Times New Roman" panose="02020603050405020304" charset="0"/>
                <a:ea typeface="Times New Roman" panose="02020603050405020304" charset="0"/>
                <a:cs typeface="Times New Roman" panose="02020603050405020304" charset="0"/>
              </a:rPr>
              <a:t>KV Cache</a:t>
            </a:r>
            <a:r>
              <a:rPr lang="zh-CN" altLang="en-US" dirty="0">
                <a:latin typeface="Times New Roman" panose="02020603050405020304" charset="0"/>
                <a:ea typeface="Times New Roman" panose="02020603050405020304" charset="0"/>
                <a:cs typeface="Times New Roman" panose="02020603050405020304" charset="0"/>
              </a:rPr>
              <a:t>清理会造成历史丢失、甚至无法维持模型的注意力（重复输出相同文字，无法停止）</a:t>
            </a:r>
            <a:endParaRPr lang="zh-CN" altLang="en-US" dirty="0">
              <a:latin typeface="Times New Roman" panose="02020603050405020304" charset="0"/>
              <a:ea typeface="Times New Roman" panose="02020603050405020304" charset="0"/>
              <a:cs typeface="Times New Roman" panose="02020603050405020304" charset="0"/>
            </a:endParaRPr>
          </a:p>
          <a:p>
            <a:pPr lvl="2"/>
            <a:r>
              <a:rPr lang="zh-CN" altLang="en-US" dirty="0">
                <a:latin typeface="Times New Roman" panose="02020603050405020304" charset="0"/>
                <a:ea typeface="Times New Roman" panose="02020603050405020304" charset="0"/>
                <a:cs typeface="Times New Roman" panose="02020603050405020304" charset="0"/>
              </a:rPr>
              <a:t>能耗与发热约束：长时间高负载推理会导致功耗升高与热降频，影响用户体验与系统稳定性</a:t>
            </a:r>
            <a:endParaRPr lang="zh-CN" altLang="en-US" dirty="0">
              <a:latin typeface="Times New Roman" panose="02020603050405020304" charset="0"/>
              <a:ea typeface="Times New Roman" panose="02020603050405020304" charset="0"/>
              <a:cs typeface="Times New Roman" panose="02020603050405020304" charset="0"/>
            </a:endParaRPr>
          </a:p>
          <a:p>
            <a:pPr lvl="1" algn="l"/>
            <a:r>
              <a:rPr lang="zh-CN" altLang="en-US" b="1" dirty="0">
                <a:latin typeface="Times New Roman" panose="02020603050405020304" charset="0"/>
                <a:ea typeface="Times New Roman" panose="02020603050405020304" charset="0"/>
                <a:cs typeface="Times New Roman" panose="02020603050405020304" charset="0"/>
                <a:sym typeface="+mn-ea"/>
              </a:rPr>
              <a:t>项目重点</a:t>
            </a:r>
            <a:endParaRPr lang="zh-CN" altLang="en-US" sz="2400" b="1" dirty="0">
              <a:latin typeface="Times New Roman" panose="02020603050405020304" charset="0"/>
              <a:ea typeface="Times New Roman" panose="02020603050405020304" charset="0"/>
              <a:cs typeface="Times New Roman" panose="02020603050405020304" charset="0"/>
              <a:sym typeface="+mn-ea"/>
            </a:endParaRPr>
          </a:p>
          <a:p>
            <a:pPr lvl="2" algn="l"/>
            <a:r>
              <a:rPr lang="zh-CN" altLang="en-US" sz="2200" dirty="0">
                <a:latin typeface="Times New Roman" panose="02020603050405020304" charset="0"/>
                <a:ea typeface="Times New Roman" panose="02020603050405020304" charset="0"/>
                <a:cs typeface="Times New Roman" panose="02020603050405020304" charset="0"/>
                <a:sym typeface="+mn-ea"/>
              </a:rPr>
              <a:t>在端侧算力与内存资源受限的条件下，进行自回归大语言模型的部署优化</a:t>
            </a:r>
            <a:endParaRPr lang="zh-CN" altLang="en-US" sz="2200" dirty="0">
              <a:latin typeface="Times New Roman" panose="02020603050405020304" charset="0"/>
              <a:ea typeface="Times New Roman" panose="02020603050405020304" charset="0"/>
              <a:cs typeface="Times New Roman" panose="02020603050405020304" charset="0"/>
              <a:sym typeface="+mn-ea"/>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endParaRPr lang="zh-CN" altLang="en-US" dirty="0"/>
          </a:p>
        </p:txBody>
      </p:sp>
      <p:sp>
        <p:nvSpPr>
          <p:cNvPr id="4" name="灯片编号占位符 3"/>
          <p:cNvSpPr>
            <a:spLocks noGrp="1"/>
          </p:cNvSpPr>
          <p:nvPr>
            <p:ph type="sldNum" sz="quarter" idx="12"/>
          </p:nvPr>
        </p:nvSpPr>
        <p:spPr/>
        <p:txBody>
          <a:bodyPr/>
          <a:lstStyle/>
          <a:p>
            <a:fld id="{49694AC3-6159-4530-81F2-715F87DA7557}" type="slidenum">
              <a:rPr lang="zh-CN" altLang="en-US" smtClean="0"/>
            </a:fld>
            <a:endParaRPr lang="zh-CN" altLang="en-US" dirty="0"/>
          </a:p>
        </p:txBody>
      </p:sp>
      <p:grpSp>
        <p:nvGrpSpPr>
          <p:cNvPr id="19" name="组合 18"/>
          <p:cNvGrpSpPr/>
          <p:nvPr/>
        </p:nvGrpSpPr>
        <p:grpSpPr>
          <a:xfrm>
            <a:off x="4275951" y="1566950"/>
            <a:ext cx="4175820" cy="4206908"/>
            <a:chOff x="4768819" y="1747380"/>
            <a:chExt cx="4175820" cy="4206908"/>
          </a:xfrm>
        </p:grpSpPr>
        <p:grpSp>
          <p:nvGrpSpPr>
            <p:cNvPr id="13" name="组合 12"/>
            <p:cNvGrpSpPr/>
            <p:nvPr/>
          </p:nvGrpSpPr>
          <p:grpSpPr>
            <a:xfrm>
              <a:off x="4768820" y="1747380"/>
              <a:ext cx="3805988" cy="523220"/>
              <a:chOff x="1877055" y="1744795"/>
              <a:chExt cx="3805988" cy="523220"/>
            </a:xfrm>
          </p:grpSpPr>
          <p:cxnSp>
            <p:nvCxnSpPr>
              <p:cNvPr id="14" name="直接连接符 13"/>
              <p:cNvCxnSpPr/>
              <p:nvPr/>
            </p:nvCxnSpPr>
            <p:spPr>
              <a:xfrm>
                <a:off x="1877055" y="1815905"/>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065021" y="1744795"/>
                <a:ext cx="3618022" cy="523220"/>
              </a:xfrm>
              <a:prstGeom prst="rect">
                <a:avLst/>
              </a:prstGeom>
              <a:noFill/>
            </p:spPr>
            <p:txBody>
              <a:bodyPr wrap="square" rtlCol="0">
                <a:spAutoFit/>
              </a:bodyPr>
              <a:lstStyle/>
              <a:p>
                <a:r>
                  <a:rPr lang="en-US" altLang="zh-CN" sz="2800" b="1" dirty="0"/>
                  <a:t>1</a:t>
                </a:r>
                <a:r>
                  <a:rPr lang="en-US" altLang="zh-CN" sz="2800" b="1" dirty="0">
                    <a:solidFill>
                      <a:schemeClr val="accent6"/>
                    </a:solidFill>
                  </a:rPr>
                  <a:t>  </a:t>
                </a:r>
                <a:r>
                  <a:rPr lang="zh-CN" altLang="en-US" sz="2800" b="1" dirty="0"/>
                  <a:t>研究背景与意义</a:t>
                </a:r>
                <a:endParaRPr lang="zh-CN" altLang="en-US" sz="2800" b="1" dirty="0">
                  <a:solidFill>
                    <a:schemeClr val="accent6"/>
                  </a:solidFill>
                </a:endParaRPr>
              </a:p>
            </p:txBody>
          </p:sp>
        </p:grpSp>
        <p:grpSp>
          <p:nvGrpSpPr>
            <p:cNvPr id="16" name="组合 15"/>
            <p:cNvGrpSpPr/>
            <p:nvPr/>
          </p:nvGrpSpPr>
          <p:grpSpPr>
            <a:xfrm>
              <a:off x="4768819" y="2668302"/>
              <a:ext cx="4175820" cy="523220"/>
              <a:chOff x="1877054" y="3167390"/>
              <a:chExt cx="4175820" cy="523220"/>
            </a:xfrm>
          </p:grpSpPr>
          <p:cxnSp>
            <p:nvCxnSpPr>
              <p:cNvPr id="17" name="直接连接符 16"/>
              <p:cNvCxnSpPr/>
              <p:nvPr/>
            </p:nvCxnSpPr>
            <p:spPr>
              <a:xfrm>
                <a:off x="1877054" y="3238500"/>
                <a:ext cx="0" cy="381000"/>
              </a:xfrm>
              <a:prstGeom prst="line">
                <a:avLst/>
              </a:prstGeom>
              <a:ln w="82550">
                <a:solidFill>
                  <a:srgbClr val="309481"/>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065019" y="3167390"/>
                <a:ext cx="3987855" cy="523220"/>
              </a:xfrm>
              <a:prstGeom prst="rect">
                <a:avLst/>
              </a:prstGeom>
              <a:noFill/>
            </p:spPr>
            <p:txBody>
              <a:bodyPr wrap="square" rtlCol="0">
                <a:spAutoFit/>
              </a:bodyPr>
              <a:lstStyle/>
              <a:p>
                <a:r>
                  <a:rPr lang="en-US" altLang="zh-CN" sz="2800" b="1" dirty="0">
                    <a:solidFill>
                      <a:srgbClr val="309481"/>
                    </a:solidFill>
                  </a:rPr>
                  <a:t>2</a:t>
                </a:r>
                <a:r>
                  <a:rPr lang="en-US" altLang="zh-CN" sz="2800" b="1" dirty="0"/>
                  <a:t>  </a:t>
                </a:r>
                <a:r>
                  <a:rPr lang="zh-CN" altLang="en-US" sz="2800" b="1" dirty="0">
                    <a:solidFill>
                      <a:srgbClr val="309481"/>
                    </a:solidFill>
                  </a:rPr>
                  <a:t>研究内容与思路</a:t>
                </a:r>
                <a:endParaRPr lang="zh-CN" altLang="en-US" sz="2800" b="1" dirty="0"/>
              </a:p>
            </p:txBody>
          </p:sp>
        </p:grpSp>
        <p:grpSp>
          <p:nvGrpSpPr>
            <p:cNvPr id="3" name="组合 2"/>
            <p:cNvGrpSpPr/>
            <p:nvPr/>
          </p:nvGrpSpPr>
          <p:grpSpPr>
            <a:xfrm>
              <a:off x="4768819" y="3589224"/>
              <a:ext cx="4175820" cy="523220"/>
              <a:chOff x="1877054" y="3167390"/>
              <a:chExt cx="4175820" cy="523220"/>
            </a:xfrm>
          </p:grpSpPr>
          <p:cxnSp>
            <p:nvCxnSpPr>
              <p:cNvPr id="5" name="直接连接符 4"/>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065019" y="3167390"/>
                <a:ext cx="3987855" cy="523220"/>
              </a:xfrm>
              <a:prstGeom prst="rect">
                <a:avLst/>
              </a:prstGeom>
              <a:noFill/>
            </p:spPr>
            <p:txBody>
              <a:bodyPr wrap="square" rtlCol="0">
                <a:spAutoFit/>
              </a:bodyPr>
              <a:lstStyle/>
              <a:p>
                <a:r>
                  <a:rPr lang="en-US" altLang="zh-CN" sz="2800" b="1" dirty="0"/>
                  <a:t>3  </a:t>
                </a:r>
                <a:r>
                  <a:rPr lang="zh-CN" altLang="en-US" sz="2800" b="1" dirty="0"/>
                  <a:t>技术实现方案</a:t>
                </a:r>
                <a:endParaRPr lang="zh-CN" altLang="en-US" sz="2800" b="1" dirty="0"/>
              </a:p>
            </p:txBody>
          </p:sp>
        </p:grpSp>
        <p:grpSp>
          <p:nvGrpSpPr>
            <p:cNvPr id="7" name="组合 6"/>
            <p:cNvGrpSpPr/>
            <p:nvPr/>
          </p:nvGrpSpPr>
          <p:grpSpPr>
            <a:xfrm>
              <a:off x="4768819" y="4510146"/>
              <a:ext cx="4175820" cy="523220"/>
              <a:chOff x="1877054" y="3167390"/>
              <a:chExt cx="4175820" cy="523220"/>
            </a:xfrm>
          </p:grpSpPr>
          <p:cxnSp>
            <p:nvCxnSpPr>
              <p:cNvPr id="8" name="直接连接符 7"/>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065019" y="3167390"/>
                <a:ext cx="3987855" cy="523220"/>
              </a:xfrm>
              <a:prstGeom prst="rect">
                <a:avLst/>
              </a:prstGeom>
              <a:noFill/>
            </p:spPr>
            <p:txBody>
              <a:bodyPr wrap="square" rtlCol="0">
                <a:spAutoFit/>
              </a:bodyPr>
              <a:lstStyle/>
              <a:p>
                <a:r>
                  <a:rPr lang="en-US" altLang="zh-CN" sz="2800" b="1" dirty="0"/>
                  <a:t>4  </a:t>
                </a:r>
                <a:r>
                  <a:rPr lang="zh-CN" altLang="en-US" sz="2800" b="1" dirty="0"/>
                  <a:t>实验与成果展示</a:t>
                </a:r>
                <a:endParaRPr lang="zh-CN" altLang="en-US" sz="2800" b="1" dirty="0"/>
              </a:p>
            </p:txBody>
          </p:sp>
        </p:grpSp>
        <p:grpSp>
          <p:nvGrpSpPr>
            <p:cNvPr id="10" name="组合 9"/>
            <p:cNvGrpSpPr/>
            <p:nvPr/>
          </p:nvGrpSpPr>
          <p:grpSpPr>
            <a:xfrm>
              <a:off x="4768819" y="5431068"/>
              <a:ext cx="4175820" cy="523220"/>
              <a:chOff x="1877054" y="3167390"/>
              <a:chExt cx="4175820" cy="523220"/>
            </a:xfrm>
          </p:grpSpPr>
          <p:cxnSp>
            <p:nvCxnSpPr>
              <p:cNvPr id="11" name="直接连接符 10"/>
              <p:cNvCxnSpPr/>
              <p:nvPr/>
            </p:nvCxnSpPr>
            <p:spPr>
              <a:xfrm>
                <a:off x="1877054" y="3238500"/>
                <a:ext cx="0" cy="381000"/>
              </a:xfrm>
              <a:prstGeom prst="line">
                <a:avLst/>
              </a:prstGeom>
              <a:ln w="825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065019" y="3167390"/>
                <a:ext cx="3987855" cy="523220"/>
              </a:xfrm>
              <a:prstGeom prst="rect">
                <a:avLst/>
              </a:prstGeom>
              <a:noFill/>
            </p:spPr>
            <p:txBody>
              <a:bodyPr wrap="square" rtlCol="0">
                <a:spAutoFit/>
              </a:bodyPr>
              <a:lstStyle/>
              <a:p>
                <a:r>
                  <a:rPr lang="en-US" altLang="zh-CN" sz="2800" b="1" dirty="0"/>
                  <a:t>5  </a:t>
                </a:r>
                <a:r>
                  <a:rPr lang="zh-CN" altLang="en-US" sz="2800" b="1" dirty="0"/>
                  <a:t>总结与讨论</a:t>
                </a:r>
                <a:endParaRPr lang="zh-CN" altLang="en-US" sz="2800" b="1" dirty="0"/>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2.1 </a:t>
            </a:r>
            <a:r>
              <a:rPr lang="zh-CN" altLang="en-US" dirty="0"/>
              <a:t>研究目标与内容</a:t>
            </a:r>
            <a:r>
              <a:rPr lang="en-US" altLang="zh-CN" dirty="0"/>
              <a:t> </a:t>
            </a:r>
            <a:endParaRPr lang="zh-CN" altLang="en-US" dirty="0"/>
          </a:p>
        </p:txBody>
      </p:sp>
      <p:sp>
        <p:nvSpPr>
          <p:cNvPr id="3" name="Content Placeholder 2"/>
          <p:cNvSpPr>
            <a:spLocks noGrp="1"/>
          </p:cNvSpPr>
          <p:nvPr>
            <p:ph idx="1"/>
          </p:nvPr>
        </p:nvSpPr>
        <p:spPr>
          <a:xfrm>
            <a:off x="485030" y="1027073"/>
            <a:ext cx="11235193" cy="2161604"/>
          </a:xfrm>
        </p:spPr>
        <p:txBody>
          <a:bodyPr/>
          <a:lstStyle/>
          <a:p>
            <a:r>
              <a:rPr lang="zh-CN" altLang="en-US" b="1" dirty="0">
                <a:latin typeface="Times New Roman" panose="02020603050405020304" charset="0"/>
                <a:ea typeface="Times New Roman" panose="02020603050405020304" charset="0"/>
                <a:cs typeface="Times New Roman" panose="02020603050405020304" charset="0"/>
              </a:rPr>
              <a:t>研究目标</a:t>
            </a:r>
            <a:endParaRPr lang="zh-CN" altLang="en-US" b="1" dirty="0">
              <a:latin typeface="Times New Roman" panose="02020603050405020304" charset="0"/>
              <a:ea typeface="Times New Roman" panose="02020603050405020304" charset="0"/>
              <a:cs typeface="Times New Roman" panose="02020603050405020304" charset="0"/>
            </a:endParaRPr>
          </a:p>
          <a:p>
            <a:pPr lvl="1"/>
            <a:r>
              <a:rPr lang="zh-CN" altLang="en-US" dirty="0">
                <a:latin typeface="Times New Roman" panose="02020603050405020304" charset="0"/>
                <a:ea typeface="Times New Roman" panose="02020603050405020304" charset="0"/>
                <a:cs typeface="Times New Roman" panose="02020603050405020304" charset="0"/>
              </a:rPr>
              <a:t>面向安卓平台部署优化自回归大语言模型技术</a:t>
            </a:r>
            <a:endParaRPr lang="zh-CN" altLang="en-US" dirty="0">
              <a:latin typeface="Times New Roman" panose="02020603050405020304" charset="0"/>
              <a:ea typeface="Times New Roman" panose="02020603050405020304" charset="0"/>
              <a:cs typeface="Times New Roman" panose="02020603050405020304" charset="0"/>
            </a:endParaRPr>
          </a:p>
          <a:p>
            <a:pPr lvl="1"/>
            <a:endParaRPr lang="zh-CN" altLang="en-US" dirty="0">
              <a:latin typeface="Times New Roman" panose="02020603050405020304" charset="0"/>
              <a:ea typeface="Times New Roman" panose="02020603050405020304" charset="0"/>
              <a:cs typeface="Times New Roman" panose="02020603050405020304" charset="0"/>
            </a:endParaRPr>
          </a:p>
          <a:p>
            <a:r>
              <a:rPr lang="zh-CN" altLang="en-US" b="1" dirty="0">
                <a:latin typeface="Times New Roman" panose="02020603050405020304" charset="0"/>
                <a:ea typeface="Times New Roman" panose="02020603050405020304" charset="0"/>
                <a:cs typeface="Times New Roman" panose="02020603050405020304" charset="0"/>
                <a:sym typeface="+mn-ea"/>
              </a:rPr>
              <a:t>研究内容</a:t>
            </a:r>
            <a:endParaRPr lang="en-US" altLang="zh-CN" b="1" dirty="0">
              <a:latin typeface="Times New Roman" panose="02020603050405020304" charset="0"/>
              <a:ea typeface="Times New Roman" panose="02020603050405020304" charset="0"/>
              <a:cs typeface="Times New Roman" panose="02020603050405020304" charset="0"/>
            </a:endParaRPr>
          </a:p>
          <a:p>
            <a:pPr lvl="1" algn="l"/>
            <a:r>
              <a:rPr lang="zh-CN" altLang="en-US" sz="2400" dirty="0">
                <a:latin typeface="Times New Roman" panose="02020603050405020304" charset="0"/>
                <a:ea typeface="Times New Roman" panose="02020603050405020304" charset="0"/>
                <a:cs typeface="Times New Roman" panose="02020603050405020304" charset="0"/>
                <a:sym typeface="+mn-ea"/>
              </a:rPr>
              <a:t>在</a:t>
            </a:r>
            <a:r>
              <a:rPr lang="zh-CN" altLang="en-US" sz="2400" b="1" dirty="0">
                <a:solidFill>
                  <a:srgbClr val="C00000"/>
                </a:solidFill>
                <a:latin typeface="Times New Roman" panose="02020603050405020304" charset="0"/>
                <a:ea typeface="Times New Roman" panose="02020603050405020304" charset="0"/>
                <a:cs typeface="Times New Roman" panose="02020603050405020304" charset="0"/>
                <a:sym typeface="+mn-ea"/>
              </a:rPr>
              <a:t>推理</a:t>
            </a:r>
            <a:r>
              <a:rPr lang="zh-CN" altLang="en-US" sz="2400" dirty="0">
                <a:latin typeface="Times New Roman" panose="02020603050405020304" charset="0"/>
                <a:ea typeface="Times New Roman" panose="02020603050405020304" charset="0"/>
                <a:cs typeface="Times New Roman" panose="02020603050405020304" charset="0"/>
                <a:sym typeface="+mn-ea"/>
              </a:rPr>
              <a:t>和</a:t>
            </a:r>
            <a:r>
              <a:rPr lang="zh-CN" altLang="en-US" sz="2400" b="1" dirty="0">
                <a:solidFill>
                  <a:srgbClr val="C00000"/>
                </a:solidFill>
                <a:latin typeface="Times New Roman" panose="02020603050405020304" charset="0"/>
                <a:ea typeface="Times New Roman" panose="02020603050405020304" charset="0"/>
                <a:cs typeface="Times New Roman" panose="02020603050405020304" charset="0"/>
                <a:sym typeface="+mn-ea"/>
              </a:rPr>
              <a:t>量化</a:t>
            </a:r>
            <a:r>
              <a:rPr lang="zh-CN" altLang="en-US" sz="2400" dirty="0">
                <a:latin typeface="Times New Roman" panose="02020603050405020304" charset="0"/>
                <a:ea typeface="Times New Roman" panose="02020603050405020304" charset="0"/>
                <a:cs typeface="Times New Roman" panose="02020603050405020304" charset="0"/>
                <a:sym typeface="+mn-ea"/>
              </a:rPr>
              <a:t>层面上实现模型优化或部署优化</a:t>
            </a:r>
            <a:endParaRPr lang="zh-CN" altLang="en-US" dirty="0">
              <a:latin typeface="Times New Roman" panose="02020603050405020304" charset="0"/>
              <a:ea typeface="Times New Roman" panose="02020603050405020304" charset="0"/>
              <a:cs typeface="Times New Roman" panose="02020603050405020304" charset="0"/>
            </a:endParaRPr>
          </a:p>
          <a:p>
            <a:pPr lvl="1" algn="l"/>
            <a:r>
              <a:rPr lang="zh-CN" altLang="en-US" sz="2400" dirty="0">
                <a:latin typeface="Times New Roman" panose="02020603050405020304" charset="0"/>
                <a:ea typeface="Times New Roman" panose="02020603050405020304" charset="0"/>
                <a:cs typeface="Times New Roman" panose="02020603050405020304" charset="0"/>
                <a:sym typeface="+mn-ea"/>
              </a:rPr>
              <a:t>利用微调技术实现</a:t>
            </a:r>
            <a:r>
              <a:rPr lang="zh-CN" altLang="en-US" sz="2400" b="1" dirty="0">
                <a:solidFill>
                  <a:srgbClr val="C00000"/>
                </a:solidFill>
                <a:latin typeface="Times New Roman" panose="02020603050405020304" charset="0"/>
                <a:ea typeface="Times New Roman" panose="02020603050405020304" charset="0"/>
                <a:cs typeface="Times New Roman" panose="02020603050405020304" charset="0"/>
                <a:sym typeface="+mn-ea"/>
              </a:rPr>
              <a:t>医疗知识问答</a:t>
            </a:r>
            <a:r>
              <a:rPr lang="zh-CN" altLang="en-US" sz="2400" dirty="0">
                <a:latin typeface="Times New Roman" panose="02020603050405020304" charset="0"/>
                <a:ea typeface="Times New Roman" panose="02020603050405020304" charset="0"/>
                <a:cs typeface="Times New Roman" panose="02020603050405020304" charset="0"/>
                <a:sym typeface="+mn-ea"/>
              </a:rPr>
              <a:t>大模型</a:t>
            </a:r>
            <a:endParaRPr lang="zh-CN" altLang="en-US" dirty="0">
              <a:latin typeface="Times New Roman" panose="02020603050405020304" charset="0"/>
              <a:ea typeface="Times New Roman" panose="02020603050405020304" charset="0"/>
              <a:cs typeface="Times New Roman" panose="02020603050405020304" charset="0"/>
            </a:endParaRPr>
          </a:p>
          <a:p>
            <a:pPr lvl="1" algn="l"/>
            <a:r>
              <a:rPr lang="zh-CN" altLang="en-US" sz="2400" dirty="0">
                <a:latin typeface="Times New Roman" panose="02020603050405020304" charset="0"/>
                <a:ea typeface="Times New Roman" panose="02020603050405020304" charset="0"/>
                <a:cs typeface="Times New Roman" panose="02020603050405020304" charset="0"/>
                <a:sym typeface="+mn-ea"/>
              </a:rPr>
              <a:t>实现</a:t>
            </a:r>
            <a:r>
              <a:rPr lang="zh-CN" altLang="en-US" sz="2400" b="1" dirty="0">
                <a:solidFill>
                  <a:srgbClr val="C00000"/>
                </a:solidFill>
                <a:latin typeface="Times New Roman" panose="02020603050405020304" charset="0"/>
                <a:ea typeface="Times New Roman" panose="02020603050405020304" charset="0"/>
                <a:cs typeface="Times New Roman" panose="02020603050405020304" charset="0"/>
                <a:sym typeface="+mn-ea"/>
              </a:rPr>
              <a:t>手机</a:t>
            </a:r>
            <a:r>
              <a:rPr lang="en-US" altLang="zh-CN" sz="2400" b="1" dirty="0">
                <a:solidFill>
                  <a:srgbClr val="C00000"/>
                </a:solidFill>
                <a:latin typeface="Times New Roman" panose="02020603050405020304" charset="0"/>
                <a:ea typeface="Times New Roman" panose="02020603050405020304" charset="0"/>
                <a:cs typeface="Times New Roman" panose="02020603050405020304" charset="0"/>
                <a:sym typeface="+mn-ea"/>
              </a:rPr>
              <a:t>APP</a:t>
            </a:r>
            <a:r>
              <a:rPr lang="zh-CN" altLang="en-US" sz="2400" dirty="0">
                <a:latin typeface="Times New Roman" panose="02020603050405020304" charset="0"/>
                <a:ea typeface="Times New Roman" panose="02020603050405020304" charset="0"/>
                <a:cs typeface="Times New Roman" panose="02020603050405020304" charset="0"/>
                <a:sym typeface="+mn-ea"/>
              </a:rPr>
              <a:t>，在图形化界面完成与</a:t>
            </a:r>
            <a:r>
              <a:rPr lang="en-US" altLang="zh-CN" sz="2400" dirty="0">
                <a:latin typeface="Times New Roman" panose="02020603050405020304" charset="0"/>
                <a:ea typeface="Times New Roman" panose="02020603050405020304" charset="0"/>
                <a:cs typeface="Times New Roman" panose="02020603050405020304" charset="0"/>
                <a:sym typeface="+mn-ea"/>
              </a:rPr>
              <a:t>LLM</a:t>
            </a:r>
            <a:r>
              <a:rPr lang="zh-CN" altLang="en-US" sz="2400" dirty="0">
                <a:latin typeface="Times New Roman" panose="02020603050405020304" charset="0"/>
                <a:ea typeface="Times New Roman" panose="02020603050405020304" charset="0"/>
                <a:cs typeface="Times New Roman" panose="02020603050405020304" charset="0"/>
                <a:sym typeface="+mn-ea"/>
              </a:rPr>
              <a:t>的交互</a:t>
            </a:r>
            <a:endParaRPr lang="zh-CN" altLang="en-US" dirty="0">
              <a:latin typeface="Times New Roman" panose="02020603050405020304" charset="0"/>
              <a:ea typeface="Times New Roman" panose="02020603050405020304" charset="0"/>
              <a:cs typeface="Times New Roman" panose="02020603050405020304" charset="0"/>
            </a:endParaRPr>
          </a:p>
          <a:p>
            <a:pPr lvl="1" algn="l"/>
            <a:r>
              <a:rPr lang="zh-CN" altLang="en-US" sz="2400" dirty="0">
                <a:latin typeface="Times New Roman" panose="02020603050405020304" charset="0"/>
                <a:ea typeface="Times New Roman" panose="02020603050405020304" charset="0"/>
                <a:cs typeface="Times New Roman" panose="02020603050405020304" charset="0"/>
                <a:sym typeface="+mn-ea"/>
              </a:rPr>
              <a:t>进行</a:t>
            </a:r>
            <a:r>
              <a:rPr lang="zh-CN" altLang="en-US" sz="2400" b="1" dirty="0">
                <a:solidFill>
                  <a:srgbClr val="C00000"/>
                </a:solidFill>
                <a:latin typeface="Times New Roman" panose="02020603050405020304" charset="0"/>
                <a:ea typeface="Times New Roman" panose="02020603050405020304" charset="0"/>
                <a:cs typeface="Times New Roman" panose="02020603050405020304" charset="0"/>
                <a:sym typeface="+mn-ea"/>
              </a:rPr>
              <a:t>科研探索</a:t>
            </a:r>
            <a:r>
              <a:rPr lang="zh-CN" altLang="en-US" sz="2400" dirty="0">
                <a:solidFill>
                  <a:srgbClr val="000000"/>
                </a:solidFill>
                <a:latin typeface="Times New Roman" panose="02020603050405020304" charset="0"/>
                <a:ea typeface="Times New Roman" panose="02020603050405020304" charset="0"/>
                <a:cs typeface="Times New Roman" panose="02020603050405020304" charset="0"/>
                <a:sym typeface="+mn-ea"/>
              </a:rPr>
              <a:t>，指导实现自己的优化方法</a:t>
            </a:r>
            <a:endParaRPr lang="en-US" altLang="zh-CN" dirty="0">
              <a:solidFill>
                <a:srgbClr val="000000"/>
              </a:solidFill>
              <a:latin typeface="Times New Roman" panose="02020603050405020304" charset="0"/>
              <a:ea typeface="Times New Roman" panose="02020603050405020304" charset="0"/>
              <a:cs typeface="Times New Roman" panose="02020603050405020304" charset="0"/>
            </a:endParaRPr>
          </a:p>
          <a:p>
            <a:pPr lvl="1"/>
            <a:endParaRPr lang="zh-CN" altLang="en-US"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pic>
        <p:nvPicPr>
          <p:cNvPr id="6" name="图片 5" descr="post_object_image_2996839281"/>
          <p:cNvPicPr>
            <a:picLocks noChangeAspect="1"/>
          </p:cNvPicPr>
          <p:nvPr/>
        </p:nvPicPr>
        <p:blipFill>
          <a:blip r:embed="rId1"/>
          <a:stretch>
            <a:fillRect/>
          </a:stretch>
        </p:blipFill>
        <p:spPr>
          <a:xfrm>
            <a:off x="8242785" y="2114614"/>
            <a:ext cx="3212725" cy="26285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2.2 </a:t>
            </a:r>
            <a:r>
              <a:rPr lang="zh-CN" altLang="en-US" dirty="0"/>
              <a:t>研究思路</a:t>
            </a:r>
            <a:r>
              <a:rPr lang="en-US" altLang="zh-CN" dirty="0"/>
              <a:t> </a:t>
            </a:r>
            <a:endParaRPr lang="zh-CN" altLang="en-US" dirty="0"/>
          </a:p>
        </p:txBody>
      </p:sp>
      <p:sp>
        <p:nvSpPr>
          <p:cNvPr id="4" name="Slide Number Placeholder 3"/>
          <p:cNvSpPr>
            <a:spLocks noGrp="1"/>
          </p:cNvSpPr>
          <p:nvPr>
            <p:ph type="sldNum" sz="quarter" idx="12"/>
          </p:nvPr>
        </p:nvSpPr>
        <p:spPr/>
        <p:txBody>
          <a:bodyPr/>
          <a:lstStyle/>
          <a:p>
            <a:fld id="{49694AC3-6159-4530-81F2-715F87DA7557}" type="slidenum">
              <a:rPr lang="zh-CN" altLang="en-US" smtClean="0"/>
            </a:fld>
            <a:endParaRPr lang="zh-CN" altLang="en-US" dirty="0"/>
          </a:p>
        </p:txBody>
      </p:sp>
      <p:sp>
        <p:nvSpPr>
          <p:cNvPr id="12" name="Content Placeholder 2"/>
          <p:cNvSpPr>
            <a:spLocks noGrp="1"/>
          </p:cNvSpPr>
          <p:nvPr>
            <p:ph idx="1"/>
          </p:nvPr>
        </p:nvSpPr>
        <p:spPr>
          <a:xfrm>
            <a:off x="485013" y="1027073"/>
            <a:ext cx="11235193" cy="2161604"/>
          </a:xfrm>
        </p:spPr>
        <p:txBody>
          <a:bodyPr/>
          <a:lstStyle/>
          <a:p>
            <a:r>
              <a:rPr lang="zh-CN" altLang="en-US" b="1" dirty="0">
                <a:solidFill>
                  <a:schemeClr val="tx1"/>
                </a:solidFill>
                <a:latin typeface="Times New Roman" panose="02020603050405020304" charset="0"/>
                <a:ea typeface="Times New Roman" panose="02020603050405020304" charset="0"/>
                <a:cs typeface="Times New Roman" panose="02020603050405020304" charset="0"/>
              </a:rPr>
              <a:t>项目Pipe</a:t>
            </a:r>
            <a:r>
              <a:rPr lang="en-US" altLang="zh-CN" b="1" dirty="0">
                <a:solidFill>
                  <a:schemeClr val="tx1"/>
                </a:solidFill>
                <a:latin typeface="Times New Roman" panose="02020603050405020304" charset="0"/>
                <a:ea typeface="Times New Roman" panose="02020603050405020304" charset="0"/>
                <a:cs typeface="Times New Roman" panose="02020603050405020304" charset="0"/>
              </a:rPr>
              <a:t>line</a:t>
            </a:r>
            <a:endParaRPr lang="zh-CN" altLang="en-US">
              <a:latin typeface="Times New Roman" panose="02020603050405020304" charset="0"/>
              <a:ea typeface="Times New Roman" panose="02020603050405020304" charset="0"/>
              <a:cs typeface="Times New Roman" panose="02020603050405020304" charset="0"/>
            </a:endParaRPr>
          </a:p>
        </p:txBody>
      </p:sp>
      <p:pic>
        <p:nvPicPr>
          <p:cNvPr id="14" name="图片 13" descr="post_object_image_2012689027"/>
          <p:cNvPicPr>
            <a:picLocks noChangeAspect="1"/>
          </p:cNvPicPr>
          <p:nvPr/>
        </p:nvPicPr>
        <p:blipFill>
          <a:blip r:embed="rId1"/>
          <a:stretch>
            <a:fillRect/>
          </a:stretch>
        </p:blipFill>
        <p:spPr>
          <a:xfrm>
            <a:off x="1064341" y="1736292"/>
            <a:ext cx="10043937" cy="33853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2.3 </a:t>
            </a:r>
            <a:r>
              <a:rPr lang="en-US" altLang="zh-CN">
                <a:solidFill>
                  <a:schemeClr val="bg1"/>
                </a:solidFill>
                <a:latin typeface="Times New Roman" panose="02020603050405020304" charset="0"/>
                <a:ea typeface="Times New Roman" panose="02020603050405020304" charset="0"/>
                <a:cs typeface="Times New Roman" panose="02020603050405020304" charset="0"/>
              </a:rPr>
              <a:t>KV cache </a:t>
            </a:r>
            <a:r>
              <a:rPr lang="en-US" altLang="zh-CN">
                <a:solidFill>
                  <a:schemeClr val="bg1"/>
                </a:solidFill>
              </a:rPr>
              <a:t>调研</a:t>
            </a:r>
            <a:endParaRPr lang="en-US" altLang="zh-CN"/>
          </a:p>
        </p:txBody>
      </p:sp>
      <p:sp>
        <p:nvSpPr>
          <p:cNvPr id="3" name="内容占位符 2"/>
          <p:cNvSpPr>
            <a:spLocks noGrp="1"/>
          </p:cNvSpPr>
          <p:nvPr>
            <p:ph idx="1"/>
          </p:nvPr>
        </p:nvSpPr>
        <p:spPr/>
        <p:txBody>
          <a:bodyPr/>
          <a:p>
            <a:r>
              <a:rPr lang="zh-CN" altLang="en-US" b="1">
                <a:latin typeface="Times New Roman" panose="02020603050405020304" charset="0"/>
                <a:ea typeface="Times New Roman" panose="02020603050405020304" charset="0"/>
                <a:cs typeface="Times New Roman" panose="02020603050405020304" charset="0"/>
              </a:rPr>
              <a:t>现有方法</a:t>
            </a:r>
            <a:endParaRPr lang="zh-CN" altLang="en-US" b="1">
              <a:latin typeface="Times New Roman" panose="02020603050405020304" charset="0"/>
              <a:ea typeface="Times New Roman" panose="02020603050405020304" charset="0"/>
              <a:cs typeface="Times New Roman" panose="02020603050405020304" charset="0"/>
            </a:endParaRPr>
          </a:p>
          <a:p>
            <a:r>
              <a:rPr lang="en-US" altLang="zh-CN" b="1">
                <a:latin typeface="Times New Roman" panose="02020603050405020304" charset="0"/>
                <a:ea typeface="Times New Roman" panose="02020603050405020304" charset="0"/>
                <a:cs typeface="Times New Roman" panose="02020603050405020304" charset="0"/>
              </a:rPr>
              <a:t>Decoding</a:t>
            </a:r>
            <a:r>
              <a:rPr lang="zh-CN" altLang="en-US" b="1">
                <a:latin typeface="Times New Roman" panose="02020603050405020304" charset="0"/>
                <a:ea typeface="Times New Roman" panose="02020603050405020304" charset="0"/>
                <a:cs typeface="Times New Roman" panose="02020603050405020304" charset="0"/>
              </a:rPr>
              <a:t>-</a:t>
            </a:r>
            <a:r>
              <a:rPr lang="en-US" altLang="zh-CN" b="1">
                <a:latin typeface="Times New Roman" panose="02020603050405020304" charset="0"/>
                <a:ea typeface="Times New Roman" panose="02020603050405020304" charset="0"/>
                <a:cs typeface="Times New Roman" panose="02020603050405020304" charset="0"/>
              </a:rPr>
              <a:t>Only</a:t>
            </a:r>
            <a:endParaRPr lang="zh-CN" altLang="en-US" b="1">
              <a:latin typeface="Times New Roman" panose="02020603050405020304" charset="0"/>
              <a:ea typeface="Times New Roman" panose="02020603050405020304" charset="0"/>
              <a:cs typeface="Times New Roman" panose="02020603050405020304" charset="0"/>
            </a:endParaRPr>
          </a:p>
          <a:p>
            <a:pPr lvl="1"/>
            <a:r>
              <a:rPr lang="en-US" altLang="zh-CN" b="1">
                <a:latin typeface="Times New Roman" panose="02020603050405020304" charset="0"/>
                <a:ea typeface="Times New Roman" panose="02020603050405020304" charset="0"/>
                <a:cs typeface="Times New Roman" panose="02020603050405020304" charset="0"/>
              </a:rPr>
              <a:t>StreamingLLM: </a:t>
            </a:r>
            <a:r>
              <a:rPr lang="en-US" altLang="zh-CN">
                <a:latin typeface="Times New Roman" panose="02020603050405020304" charset="0"/>
                <a:ea typeface="Times New Roman" panose="02020603050405020304" charset="0"/>
                <a:cs typeface="Times New Roman" panose="02020603050405020304" charset="0"/>
              </a:rPr>
              <a:t>Attention Sink </a:t>
            </a:r>
            <a:r>
              <a:rPr lang="zh-CN" altLang="en-US">
                <a:latin typeface="Times New Roman" panose="02020603050405020304" charset="0"/>
                <a:ea typeface="Times New Roman" panose="02020603050405020304" charset="0"/>
                <a:cs typeface="Times New Roman" panose="02020603050405020304" charset="0"/>
              </a:rPr>
              <a:t>+ </a:t>
            </a:r>
            <a:r>
              <a:rPr lang="en-US" altLang="zh-CN">
                <a:latin typeface="Times New Roman" panose="02020603050405020304" charset="0"/>
                <a:ea typeface="Times New Roman" panose="02020603050405020304" charset="0"/>
                <a:cs typeface="Times New Roman" panose="02020603050405020304" charset="0"/>
              </a:rPr>
              <a:t>Sliding Window</a:t>
            </a:r>
            <a:endParaRPr lang="en-US" altLang="zh-CN">
              <a:latin typeface="Times New Roman" panose="02020603050405020304" charset="0"/>
              <a:ea typeface="Times New Roman" panose="02020603050405020304" charset="0"/>
              <a:cs typeface="Times New Roman" panose="02020603050405020304" charset="0"/>
            </a:endParaRPr>
          </a:p>
          <a:p>
            <a:pPr lvl="2"/>
            <a:r>
              <a:rPr lang="zh-CN" altLang="en-US">
                <a:latin typeface="Times New Roman" panose="02020603050405020304" charset="0"/>
                <a:ea typeface="Times New Roman" panose="02020603050405020304" charset="0"/>
                <a:cs typeface="Times New Roman" panose="02020603050405020304" charset="0"/>
              </a:rPr>
              <a:t>初始位置的</a:t>
            </a:r>
            <a:r>
              <a:rPr lang="en-US" altLang="zh-CN">
                <a:latin typeface="Times New Roman" panose="02020603050405020304" charset="0"/>
                <a:ea typeface="Times New Roman" panose="02020603050405020304" charset="0"/>
                <a:cs typeface="Times New Roman" panose="02020603050405020304" charset="0"/>
              </a:rPr>
              <a:t>tokens</a:t>
            </a:r>
            <a:r>
              <a:rPr lang="zh-CN" altLang="en-US">
                <a:latin typeface="Times New Roman" panose="02020603050405020304" charset="0"/>
                <a:ea typeface="Times New Roman" panose="02020603050405020304" charset="0"/>
                <a:cs typeface="Times New Roman" panose="02020603050405020304" charset="0"/>
              </a:rPr>
              <a:t>很受关注</a:t>
            </a:r>
            <a:endParaRPr lang="en-US" altLang="zh-CN">
              <a:latin typeface="Times New Roman" panose="02020603050405020304" charset="0"/>
              <a:ea typeface="Times New Roman" panose="02020603050405020304" charset="0"/>
              <a:cs typeface="Times New Roman" panose="02020603050405020304" charset="0"/>
            </a:endParaRPr>
          </a:p>
          <a:p>
            <a:pPr lvl="1"/>
            <a:r>
              <a:rPr lang="en-US" altLang="zh-CN" b="1">
                <a:latin typeface="Times New Roman" panose="02020603050405020304" charset="0"/>
                <a:ea typeface="Times New Roman" panose="02020603050405020304" charset="0"/>
                <a:cs typeface="Times New Roman" panose="02020603050405020304" charset="0"/>
              </a:rPr>
              <a:t>SnapKV: </a:t>
            </a:r>
            <a:r>
              <a:rPr lang="en-US" altLang="zh-CN">
                <a:latin typeface="Times New Roman" panose="02020603050405020304" charset="0"/>
                <a:ea typeface="Times New Roman" panose="02020603050405020304" charset="0"/>
                <a:cs typeface="Times New Roman" panose="02020603050405020304" charset="0"/>
              </a:rPr>
              <a:t>Top-k important prefix + Observation window</a:t>
            </a:r>
            <a:endParaRPr lang="en-US" altLang="zh-CN">
              <a:latin typeface="Times New Roman" panose="02020603050405020304" charset="0"/>
              <a:ea typeface="Times New Roman" panose="02020603050405020304" charset="0"/>
              <a:cs typeface="Times New Roman" panose="02020603050405020304" charset="0"/>
            </a:endParaRPr>
          </a:p>
          <a:p>
            <a:pPr lvl="2"/>
            <a:r>
              <a:rPr lang="zh-CN" altLang="en-US">
                <a:latin typeface="Times New Roman" panose="02020603050405020304" charset="0"/>
                <a:ea typeface="Times New Roman" panose="02020603050405020304" charset="0"/>
                <a:cs typeface="Times New Roman" panose="02020603050405020304" charset="0"/>
              </a:rPr>
              <a:t>可以通过</a:t>
            </a:r>
            <a:r>
              <a:rPr lang="en-US" altLang="zh-CN">
                <a:latin typeface="Times New Roman" panose="02020603050405020304" charset="0"/>
                <a:ea typeface="Times New Roman" panose="02020603050405020304" charset="0"/>
                <a:cs typeface="Times New Roman" panose="02020603050405020304" charset="0"/>
              </a:rPr>
              <a:t>Observation window</a:t>
            </a:r>
            <a:r>
              <a:rPr lang="zh-CN" altLang="en-US">
                <a:latin typeface="Times New Roman" panose="02020603050405020304" charset="0"/>
                <a:ea typeface="Times New Roman" panose="02020603050405020304" charset="0"/>
                <a:cs typeface="Times New Roman" panose="02020603050405020304" charset="0"/>
              </a:rPr>
              <a:t>提前计算</a:t>
            </a:r>
            <a:r>
              <a:rPr lang="en-US" altLang="zh-CN">
                <a:latin typeface="Times New Roman" panose="02020603050405020304" charset="0"/>
                <a:ea typeface="Times New Roman" panose="02020603050405020304" charset="0"/>
                <a:cs typeface="Times New Roman" panose="02020603050405020304" charset="0"/>
              </a:rPr>
              <a:t>prefix</a:t>
            </a:r>
            <a:r>
              <a:rPr lang="zh-CN" altLang="en-US">
                <a:latin typeface="Times New Roman" panose="02020603050405020304" charset="0"/>
                <a:ea typeface="Times New Roman" panose="02020603050405020304" charset="0"/>
                <a:cs typeface="Times New Roman" panose="02020603050405020304" charset="0"/>
              </a:rPr>
              <a:t>中的重要位置，整合</a:t>
            </a:r>
            <a:r>
              <a:rPr lang="en-US" altLang="zh-CN">
                <a:latin typeface="Times New Roman" panose="02020603050405020304" charset="0"/>
                <a:ea typeface="Times New Roman" panose="02020603050405020304" charset="0"/>
                <a:cs typeface="Times New Roman" panose="02020603050405020304" charset="0"/>
              </a:rPr>
              <a:t>Observation window</a:t>
            </a:r>
            <a:r>
              <a:rPr lang="zh-CN" altLang="en-US">
                <a:latin typeface="Times New Roman" panose="02020603050405020304" charset="0"/>
                <a:ea typeface="Times New Roman" panose="02020603050405020304" charset="0"/>
                <a:cs typeface="Times New Roman" panose="02020603050405020304" charset="0"/>
              </a:rPr>
              <a:t>内各</a:t>
            </a:r>
            <a:r>
              <a:rPr lang="en-US" altLang="zh-CN">
                <a:latin typeface="Times New Roman" panose="02020603050405020304" charset="0"/>
                <a:ea typeface="Times New Roman" panose="02020603050405020304" charset="0"/>
                <a:cs typeface="Times New Roman" panose="02020603050405020304" charset="0"/>
              </a:rPr>
              <a:t>query</a:t>
            </a:r>
            <a:r>
              <a:rPr lang="zh-CN" altLang="en-US">
                <a:latin typeface="Times New Roman" panose="02020603050405020304" charset="0"/>
                <a:ea typeface="Times New Roman" panose="02020603050405020304" charset="0"/>
                <a:cs typeface="Times New Roman" panose="02020603050405020304" charset="0"/>
              </a:rPr>
              <a:t>在各个注意力头上对</a:t>
            </a:r>
            <a:r>
              <a:rPr lang="en-US" altLang="zh-CN">
                <a:latin typeface="Times New Roman" panose="02020603050405020304" charset="0"/>
                <a:ea typeface="Times New Roman" panose="02020603050405020304" charset="0"/>
                <a:cs typeface="Times New Roman" panose="02020603050405020304" charset="0"/>
              </a:rPr>
              <a:t>prefix</a:t>
            </a:r>
            <a:r>
              <a:rPr lang="zh-CN" altLang="en-US">
                <a:latin typeface="Times New Roman" panose="02020603050405020304" charset="0"/>
                <a:ea typeface="Times New Roman" panose="02020603050405020304" charset="0"/>
                <a:cs typeface="Times New Roman" panose="02020603050405020304" charset="0"/>
              </a:rPr>
              <a:t>各位置的</a:t>
            </a:r>
            <a:r>
              <a:rPr lang="en-US" altLang="zh-CN">
                <a:latin typeface="Times New Roman" panose="02020603050405020304" charset="0"/>
                <a:ea typeface="Times New Roman" panose="02020603050405020304" charset="0"/>
                <a:cs typeface="Times New Roman" panose="02020603050405020304" charset="0"/>
              </a:rPr>
              <a:t>attention</a:t>
            </a:r>
            <a:r>
              <a:rPr lang="zh-CN" altLang="en-US">
                <a:latin typeface="Times New Roman" panose="02020603050405020304" charset="0"/>
                <a:ea typeface="Times New Roman" panose="02020603050405020304" charset="0"/>
                <a:cs typeface="Times New Roman" panose="02020603050405020304" charset="0"/>
              </a:rPr>
              <a:t>权重，选出</a:t>
            </a:r>
            <a:r>
              <a:rPr lang="en-US" altLang="zh-CN">
                <a:latin typeface="Times New Roman" panose="02020603050405020304" charset="0"/>
                <a:ea typeface="Times New Roman" panose="02020603050405020304" charset="0"/>
                <a:cs typeface="Times New Roman" panose="02020603050405020304" charset="0"/>
              </a:rPr>
              <a:t>top-k</a:t>
            </a:r>
            <a:r>
              <a:rPr lang="zh-CN" altLang="en-US">
                <a:latin typeface="Times New Roman" panose="02020603050405020304" charset="0"/>
                <a:ea typeface="Times New Roman" panose="02020603050405020304" charset="0"/>
                <a:cs typeface="Times New Roman" panose="02020603050405020304" charset="0"/>
              </a:rPr>
              <a:t>个</a:t>
            </a:r>
            <a:r>
              <a:rPr lang="en-US" altLang="zh-CN">
                <a:latin typeface="Times New Roman" panose="02020603050405020304" charset="0"/>
                <a:ea typeface="Times New Roman" panose="02020603050405020304" charset="0"/>
                <a:cs typeface="Times New Roman" panose="02020603050405020304" charset="0"/>
              </a:rPr>
              <a:t>tokens</a:t>
            </a:r>
            <a:r>
              <a:rPr lang="zh-CN" altLang="en-US">
                <a:latin typeface="Times New Roman" panose="02020603050405020304" charset="0"/>
                <a:ea typeface="Times New Roman" panose="02020603050405020304" charset="0"/>
                <a:cs typeface="Times New Roman" panose="02020603050405020304" charset="0"/>
              </a:rPr>
              <a:t>和</a:t>
            </a:r>
            <a:r>
              <a:rPr lang="en-US" altLang="zh-CN">
                <a:latin typeface="Times New Roman" panose="02020603050405020304" charset="0"/>
                <a:ea typeface="Times New Roman" panose="02020603050405020304" charset="0"/>
                <a:cs typeface="Times New Roman" panose="02020603050405020304" charset="0"/>
              </a:rPr>
              <a:t>observation window tokens</a:t>
            </a:r>
            <a:r>
              <a:rPr lang="zh-CN" altLang="en-US">
                <a:latin typeface="Times New Roman" panose="02020603050405020304" charset="0"/>
                <a:ea typeface="Times New Roman" panose="02020603050405020304" charset="0"/>
                <a:cs typeface="Times New Roman" panose="02020603050405020304" charset="0"/>
              </a:rPr>
              <a:t>一并保留</a:t>
            </a:r>
            <a:endParaRPr lang="zh-CN" altLang="en-US">
              <a:latin typeface="Times New Roman" panose="02020603050405020304" charset="0"/>
              <a:ea typeface="Times New Roman" panose="02020603050405020304" charset="0"/>
              <a:cs typeface="Times New Roman" panose="02020603050405020304" charset="0"/>
            </a:endParaRPr>
          </a:p>
          <a:p>
            <a:pPr lvl="1"/>
            <a:r>
              <a:rPr lang="en-US" altLang="zh-CN" b="1">
                <a:latin typeface="Times New Roman" panose="02020603050405020304" charset="0"/>
                <a:ea typeface="Times New Roman" panose="02020603050405020304" charset="0"/>
                <a:cs typeface="Times New Roman" panose="02020603050405020304" charset="0"/>
              </a:rPr>
              <a:t>H2O: </a:t>
            </a:r>
            <a:r>
              <a:rPr lang="zh-CN" altLang="en-US">
                <a:latin typeface="Times New Roman" panose="02020603050405020304" charset="0"/>
                <a:ea typeface="Times New Roman" panose="02020603050405020304" charset="0"/>
                <a:cs typeface="Times New Roman" panose="02020603050405020304" charset="0"/>
              </a:rPr>
              <a:t>将</a:t>
            </a:r>
            <a:r>
              <a:rPr lang="en-US" altLang="zh-CN">
                <a:latin typeface="Times New Roman" panose="02020603050405020304" charset="0"/>
                <a:ea typeface="Times New Roman" panose="02020603050405020304" charset="0"/>
                <a:cs typeface="Times New Roman" panose="02020603050405020304" charset="0"/>
              </a:rPr>
              <a:t>cache</a:t>
            </a:r>
            <a:r>
              <a:rPr lang="zh-CN" altLang="en-US">
                <a:latin typeface="Times New Roman" panose="02020603050405020304" charset="0"/>
                <a:ea typeface="Times New Roman" panose="02020603050405020304" charset="0"/>
                <a:cs typeface="Times New Roman" panose="02020603050405020304" charset="0"/>
              </a:rPr>
              <a:t>淘汰问题定义为优化问题，目标是</a:t>
            </a:r>
            <a:r>
              <a:rPr lang="en-US" altLang="zh-CN">
                <a:latin typeface="Times New Roman" panose="02020603050405020304" charset="0"/>
                <a:ea typeface="Times New Roman" panose="02020603050405020304" charset="0"/>
                <a:cs typeface="Times New Roman" panose="02020603050405020304" charset="0"/>
              </a:rPr>
              <a:t>cache</a:t>
            </a:r>
            <a:r>
              <a:rPr lang="zh-CN" altLang="en-US">
                <a:latin typeface="Times New Roman" panose="02020603050405020304" charset="0"/>
                <a:ea typeface="Times New Roman" panose="02020603050405020304" charset="0"/>
                <a:cs typeface="Times New Roman" panose="02020603050405020304" charset="0"/>
              </a:rPr>
              <a:t>内所有</a:t>
            </a:r>
            <a:r>
              <a:rPr lang="en-US" altLang="zh-CN">
                <a:latin typeface="Times New Roman" panose="02020603050405020304" charset="0"/>
                <a:ea typeface="Times New Roman" panose="02020603050405020304" charset="0"/>
                <a:cs typeface="Times New Roman" panose="02020603050405020304" charset="0"/>
              </a:rPr>
              <a:t>tokens</a:t>
            </a:r>
            <a:r>
              <a:rPr lang="zh-CN" altLang="en-US">
                <a:latin typeface="Times New Roman" panose="02020603050405020304" charset="0"/>
                <a:ea typeface="Times New Roman" panose="02020603050405020304" charset="0"/>
                <a:cs typeface="Times New Roman" panose="02020603050405020304" charset="0"/>
              </a:rPr>
              <a:t>累计</a:t>
            </a:r>
            <a:r>
              <a:rPr lang="en-US" altLang="zh-CN">
                <a:latin typeface="Times New Roman" panose="02020603050405020304" charset="0"/>
                <a:ea typeface="Times New Roman" panose="02020603050405020304" charset="0"/>
                <a:cs typeface="Times New Roman" panose="02020603050405020304" charset="0"/>
              </a:rPr>
              <a:t>attention</a:t>
            </a:r>
            <a:r>
              <a:rPr lang="zh-CN" altLang="en-US">
                <a:latin typeface="Times New Roman" panose="02020603050405020304" charset="0"/>
                <a:ea typeface="Times New Roman" panose="02020603050405020304" charset="0"/>
                <a:cs typeface="Times New Roman" panose="02020603050405020304" charset="0"/>
              </a:rPr>
              <a:t>得分最高，贪心策略：每一步生成后（如果超出</a:t>
            </a:r>
            <a:r>
              <a:rPr lang="en-US" altLang="zh-CN">
                <a:latin typeface="Times New Roman" panose="02020603050405020304" charset="0"/>
                <a:ea typeface="Times New Roman" panose="02020603050405020304" charset="0"/>
                <a:cs typeface="Times New Roman" panose="02020603050405020304" charset="0"/>
              </a:rPr>
              <a:t>cache</a:t>
            </a:r>
            <a:r>
              <a:rPr lang="zh-CN" altLang="en-US">
                <a:latin typeface="Times New Roman" panose="02020603050405020304" charset="0"/>
                <a:ea typeface="Times New Roman" panose="02020603050405020304" charset="0"/>
                <a:cs typeface="Times New Roman" panose="02020603050405020304" charset="0"/>
              </a:rPr>
              <a:t>）淘汰累计得分最低的</a:t>
            </a:r>
            <a:r>
              <a:rPr lang="en-US" altLang="zh-CN">
                <a:latin typeface="Times New Roman" panose="02020603050405020304" charset="0"/>
                <a:ea typeface="Times New Roman" panose="02020603050405020304" charset="0"/>
                <a:cs typeface="Times New Roman" panose="02020603050405020304" charset="0"/>
              </a:rPr>
              <a:t>tokens</a:t>
            </a:r>
            <a:endParaRPr lang="en-US" altLang="zh-CN">
              <a:latin typeface="Times New Roman" panose="02020603050405020304" charset="0"/>
              <a:ea typeface="Times New Roman" panose="02020603050405020304" charset="0"/>
              <a:cs typeface="Times New Roman" panose="02020603050405020304" charset="0"/>
            </a:endParaRPr>
          </a:p>
          <a:p>
            <a:pPr marL="791845" lvl="2" indent="0">
              <a:buNone/>
            </a:pPr>
            <a:endParaRPr lang="en-US" altLang="zh-CN">
              <a:latin typeface="Times New Roman" panose="02020603050405020304" charset="0"/>
              <a:ea typeface="Times New Roman" panose="02020603050405020304" charset="0"/>
              <a:cs typeface="Times New Roman" panose="02020603050405020304" charset="0"/>
            </a:endParaRPr>
          </a:p>
          <a:p>
            <a:pPr lvl="1"/>
            <a:endParaRPr lang="en-US" altLang="zh-CN" b="1">
              <a:latin typeface="Times New Roman" panose="02020603050405020304" charset="0"/>
              <a:ea typeface="Times New Roman" panose="02020603050405020304" charset="0"/>
              <a:cs typeface="Times New Roman" panose="02020603050405020304" charset="0"/>
            </a:endParaRPr>
          </a:p>
          <a:p>
            <a:pPr lvl="1"/>
            <a:endParaRPr lang="zh-CN" altLang="en-US" b="1">
              <a:latin typeface="Times New Roman" panose="02020603050405020304" charset="0"/>
              <a:ea typeface="Times New Roman" panose="02020603050405020304" charset="0"/>
              <a:cs typeface="Times New Roman" panose="02020603050405020304" charset="0"/>
            </a:endParaRPr>
          </a:p>
          <a:p>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灯片编号占位符 3"/>
          <p:cNvSpPr>
            <a:spLocks noGrp="1"/>
          </p:cNvSpPr>
          <p:nvPr>
            <p:ph type="sldNum" sz="quarter" idx="12"/>
          </p:nvPr>
        </p:nvSpPr>
        <p:spPr/>
        <p:txBody>
          <a:bodyPr/>
          <a:p>
            <a:fld id="{49694AC3-6159-4530-81F2-715F87DA7557}" type="slidenum">
              <a:rPr lang="zh-CN" altLang="en-US" smtClean="0"/>
            </a:fld>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en-US" altLang="zh-CN"/>
              <a:t>2.3 </a:t>
            </a:r>
            <a:r>
              <a:rPr lang="en-US" altLang="zh-CN">
                <a:latin typeface="Times New Roman" panose="02020603050405020304" charset="0"/>
                <a:ea typeface="Times New Roman" panose="02020603050405020304" charset="0"/>
                <a:cs typeface="Times New Roman" panose="02020603050405020304" charset="0"/>
              </a:rPr>
              <a:t>KV cache </a:t>
            </a:r>
            <a:r>
              <a:rPr lang="zh-CN" altLang="en-US"/>
              <a:t>调研</a:t>
            </a:r>
            <a:endParaRPr lang="zh-CN" altLang="en-US"/>
          </a:p>
        </p:txBody>
      </p:sp>
      <p:sp>
        <p:nvSpPr>
          <p:cNvPr id="4" name="灯片编号占位符 3"/>
          <p:cNvSpPr>
            <a:spLocks noGrp="1"/>
          </p:cNvSpPr>
          <p:nvPr>
            <p:ph type="sldNum" sz="quarter" idx="12"/>
          </p:nvPr>
        </p:nvSpPr>
        <p:spPr/>
        <p:txBody>
          <a:bodyPr/>
          <a:p>
            <a:fld id="{49694AC3-6159-4530-81F2-715F87DA7557}" type="slidenum">
              <a:rPr lang="zh-CN" altLang="en-US" smtClean="0"/>
            </a:fld>
            <a:endParaRPr lang="zh-CN" altLang="en-US" dirty="0"/>
          </a:p>
        </p:txBody>
      </p:sp>
      <mc:AlternateContent xmlns:mc="http://schemas.openxmlformats.org/markup-compatibility/2006">
        <mc:Choice xmlns:a14="http://schemas.microsoft.com/office/drawing/2010/main" Requires="a14">
          <p:sp>
            <p:nvSpPr>
              <p:cNvPr id="5" name="内容占位符 4"/>
              <p:cNvSpPr>
                <a:spLocks noGrp="1"/>
              </p:cNvSpPr>
              <p:nvPr>
                <p:ph idx="1"/>
              </p:nvPr>
            </p:nvSpPr>
            <p:spPr/>
            <p:txBody>
              <a:bodyPr>
                <a:noAutofit/>
              </a:bodyPr>
              <a:p>
                <a:r>
                  <a:rPr lang="zh-CN" altLang="en-US" b="1">
                    <a:latin typeface="Times New Roman" panose="02020603050405020304" charset="0"/>
                    <a:ea typeface="Times New Roman" panose="02020603050405020304" charset="0"/>
                    <a:cs typeface="Times New Roman" panose="02020603050405020304" charset="0"/>
                  </a:rPr>
                  <a:t>现有方法</a:t>
                </a:r>
                <a:endParaRPr lang="zh-CN" altLang="en-US" b="1">
                  <a:latin typeface="Times New Roman" panose="02020603050405020304" charset="0"/>
                  <a:ea typeface="Times New Roman" panose="02020603050405020304" charset="0"/>
                  <a:cs typeface="Times New Roman" panose="02020603050405020304" charset="0"/>
                </a:endParaRPr>
              </a:p>
              <a:p>
                <a:r>
                  <a:rPr lang="en-US" altLang="zh-CN" b="1">
                    <a:latin typeface="Times New Roman" panose="02020603050405020304" charset="0"/>
                    <a:ea typeface="Times New Roman" panose="02020603050405020304" charset="0"/>
                    <a:cs typeface="Times New Roman" panose="02020603050405020304" charset="0"/>
                  </a:rPr>
                  <a:t>Prefill-Aware</a:t>
                </a:r>
                <a:endParaRPr lang="zh-CN" altLang="en-US" b="1">
                  <a:latin typeface="Times New Roman" panose="02020603050405020304" charset="0"/>
                  <a:ea typeface="Times New Roman" panose="02020603050405020304" charset="0"/>
                  <a:cs typeface="Times New Roman" panose="02020603050405020304" charset="0"/>
                </a:endParaRPr>
              </a:p>
              <a:p>
                <a:pPr lvl="1">
                  <a:lnSpc>
                    <a:spcPct val="90000"/>
                  </a:lnSpc>
                  <a:spcBef>
                    <a:spcPts val="400"/>
                  </a:spcBef>
                  <a:spcAft>
                    <a:spcPts val="500"/>
                  </a:spcAft>
                </a:pPr>
                <a:r>
                  <a:rPr lang="en-US" altLang="zh-CN" b="1">
                    <a:latin typeface="Times New Roman" panose="02020603050405020304" charset="0"/>
                    <a:ea typeface="Times New Roman" panose="02020603050405020304" charset="0"/>
                    <a:cs typeface="Times New Roman" panose="02020603050405020304" charset="0"/>
                  </a:rPr>
                  <a:t>PyramidInfer</a:t>
                </a:r>
                <a:endParaRPr lang="en-US" altLang="zh-CN" b="1">
                  <a:latin typeface="Times New Roman" panose="02020603050405020304" charset="0"/>
                  <a:ea typeface="Times New Roman" panose="02020603050405020304" charset="0"/>
                  <a:cs typeface="Times New Roman" panose="02020603050405020304" charset="0"/>
                </a:endParaRPr>
              </a:p>
              <a:p>
                <a:pPr lvl="2">
                  <a:lnSpc>
                    <a:spcPct val="90000"/>
                  </a:lnSpc>
                  <a:spcBef>
                    <a:spcPts val="400"/>
                  </a:spcBef>
                  <a:spcAft>
                    <a:spcPts val="500"/>
                  </a:spcAft>
                </a:pPr>
                <a:r>
                  <a:rPr lang="zh-CN" altLang="en-US">
                    <a:latin typeface="Times New Roman" panose="02020603050405020304" charset="0"/>
                    <a:ea typeface="Times New Roman" panose="02020603050405020304" charset="0"/>
                    <a:cs typeface="Times New Roman" panose="02020603050405020304" charset="0"/>
                  </a:rPr>
                  <a:t>每层只保留</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𝑙</m:t>
                        </m:r>
                      </m:sub>
                    </m:sSub>
                  </m:oMath>
                </a14:m>
                <a:r>
                  <a:rPr lang="zh-CN" altLang="en-US">
                    <a:latin typeface="Times New Roman" panose="02020603050405020304" charset="0"/>
                    <a:ea typeface="Times New Roman" panose="02020603050405020304" charset="0"/>
                    <a:cs typeface="Times New Roman" panose="02020603050405020304" charset="0"/>
                  </a:rPr>
                  <a:t>个</a:t>
                </a:r>
                <a:r>
                  <a:rPr lang="en-US" altLang="zh-CN">
                    <a:latin typeface="Times New Roman" panose="02020603050405020304" charset="0"/>
                    <a:ea typeface="Times New Roman" panose="02020603050405020304" charset="0"/>
                    <a:cs typeface="Times New Roman" panose="02020603050405020304" charset="0"/>
                  </a:rPr>
                  <a:t>tokens</a:t>
                </a:r>
                <a:r>
                  <a:rPr lang="zh-CN" altLang="en-US">
                    <a:latin typeface="Times New Roman" panose="02020603050405020304" charset="0"/>
                    <a:ea typeface="Times New Roman" panose="02020603050405020304" charset="0"/>
                    <a:cs typeface="Times New Roman" panose="02020603050405020304" charset="0"/>
                  </a:rPr>
                  <a:t>，每层淘汰的</a:t>
                </a:r>
                <a:r>
                  <a:rPr lang="en-US" altLang="zh-CN">
                    <a:latin typeface="Times New Roman" panose="02020603050405020304" charset="0"/>
                    <a:ea typeface="Times New Roman" panose="02020603050405020304" charset="0"/>
                    <a:cs typeface="Times New Roman" panose="02020603050405020304" charset="0"/>
                  </a:rPr>
                  <a:t>tokens</a:t>
                </a:r>
                <a:r>
                  <a:rPr lang="zh-CN" altLang="en-US" b="1">
                    <a:solidFill>
                      <a:srgbClr val="C00000"/>
                    </a:solidFill>
                    <a:latin typeface="Times New Roman" panose="02020603050405020304" charset="0"/>
                    <a:ea typeface="Times New Roman" panose="02020603050405020304" charset="0"/>
                    <a:cs typeface="Times New Roman" panose="02020603050405020304" charset="0"/>
                  </a:rPr>
                  <a:t>不参与</a:t>
                </a:r>
                <a:r>
                  <a:rPr lang="zh-CN" altLang="en-US">
                    <a:latin typeface="Times New Roman" panose="02020603050405020304" charset="0"/>
                    <a:ea typeface="Times New Roman" panose="02020603050405020304" charset="0"/>
                    <a:cs typeface="Times New Roman" panose="02020603050405020304" charset="0"/>
                  </a:rPr>
                  <a:t>下一层的</a:t>
                </a:r>
                <a:r>
                  <a:rPr lang="en-US" altLang="zh-CN">
                    <a:latin typeface="Times New Roman" panose="02020603050405020304" charset="0"/>
                    <a:ea typeface="Times New Roman" panose="02020603050405020304" charset="0"/>
                    <a:cs typeface="Times New Roman" panose="02020603050405020304" charset="0"/>
                  </a:rPr>
                  <a:t>kv</a:t>
                </a:r>
                <a:r>
                  <a:rPr lang="zh-CN" altLang="en-US">
                    <a:latin typeface="Times New Roman" panose="02020603050405020304" charset="0"/>
                    <a:ea typeface="Times New Roman" panose="02020603050405020304" charset="0"/>
                    <a:cs typeface="Times New Roman" panose="02020603050405020304" charset="0"/>
                  </a:rPr>
                  <a:t>计算，</a:t>
                </a:r>
                <a14:m>
                  <m:oMath xmlns:m="http://schemas.openxmlformats.org/officeDocument/2006/math">
                    <m:sSub>
                      <m:sSubPr>
                        <m:ctrlPr>
                          <a:rPr lang="en-US" altLang="zh-CN" i="1">
                            <a:latin typeface="Cambria Math" panose="02040503050406030204" charset="0"/>
                            <a:cs typeface="Cambria Math" panose="02040503050406030204" charset="0"/>
                          </a:rPr>
                        </m:ctrlPr>
                      </m:sSubPr>
                      <m:e>
                        <m:r>
                          <a:rPr lang="en-US" altLang="zh-CN" i="1">
                            <a:latin typeface="Cambria Math" panose="02040503050406030204" charset="0"/>
                            <a:cs typeface="Cambria Math" panose="02040503050406030204" charset="0"/>
                          </a:rPr>
                          <m:t>𝑁</m:t>
                        </m:r>
                      </m:e>
                      <m:sub>
                        <m:r>
                          <a:rPr lang="en-US" altLang="zh-CN" i="1">
                            <a:latin typeface="Cambria Math" panose="02040503050406030204" charset="0"/>
                            <a:cs typeface="Cambria Math" panose="02040503050406030204" charset="0"/>
                          </a:rPr>
                          <m:t>𝑙</m:t>
                        </m:r>
                      </m:sub>
                    </m:sSub>
                  </m:oMath>
                </a14:m>
                <a:r>
                  <a:rPr lang="zh-CN" altLang="en-US">
                    <a:latin typeface="Times New Roman" panose="02020603050405020304" charset="0"/>
                    <a:ea typeface="Times New Roman" panose="02020603050405020304" charset="0"/>
                    <a:cs typeface="Times New Roman" panose="02020603050405020304" charset="0"/>
                  </a:rPr>
                  <a:t>逐层</a:t>
                </a:r>
                <a:r>
                  <a:rPr lang="zh-CN" altLang="en-US" b="1">
                    <a:latin typeface="Times New Roman" panose="02020603050405020304" charset="0"/>
                    <a:ea typeface="Times New Roman" panose="02020603050405020304" charset="0"/>
                    <a:cs typeface="Times New Roman" panose="02020603050405020304" charset="0"/>
                  </a:rPr>
                  <a:t>递减</a:t>
                </a:r>
                <a:endParaRPr lang="zh-CN" altLang="en-US" b="1">
                  <a:latin typeface="Times New Roman" panose="02020603050405020304" charset="0"/>
                  <a:ea typeface="Times New Roman" panose="02020603050405020304" charset="0"/>
                  <a:cs typeface="Times New Roman" panose="02020603050405020304" charset="0"/>
                </a:endParaRPr>
              </a:p>
              <a:p>
                <a:pPr lvl="1">
                  <a:lnSpc>
                    <a:spcPct val="90000"/>
                  </a:lnSpc>
                  <a:spcBef>
                    <a:spcPts val="400"/>
                  </a:spcBef>
                  <a:spcAft>
                    <a:spcPts val="500"/>
                  </a:spcAft>
                </a:pPr>
                <a:r>
                  <a:rPr lang="en-US" altLang="zh-CN" b="1">
                    <a:latin typeface="Times New Roman" panose="02020603050405020304" charset="0"/>
                    <a:ea typeface="Times New Roman" panose="02020603050405020304" charset="0"/>
                    <a:cs typeface="Times New Roman" panose="02020603050405020304" charset="0"/>
                  </a:rPr>
                  <a:t>GemFilter: </a:t>
                </a:r>
                <a:endParaRPr lang="en-US" altLang="zh-CN" b="1">
                  <a:latin typeface="Times New Roman" panose="02020603050405020304" charset="0"/>
                  <a:ea typeface="Times New Roman" panose="02020603050405020304" charset="0"/>
                  <a:cs typeface="Times New Roman" panose="02020603050405020304" charset="0"/>
                </a:endParaRPr>
              </a:p>
              <a:p>
                <a:pPr lvl="2">
                  <a:lnSpc>
                    <a:spcPct val="90000"/>
                  </a:lnSpc>
                  <a:spcBef>
                    <a:spcPts val="400"/>
                  </a:spcBef>
                  <a:spcAft>
                    <a:spcPts val="500"/>
                  </a:spcAft>
                </a:pPr>
                <a:r>
                  <a:rPr lang="zh-CN" altLang="en-US">
                    <a:latin typeface="Times New Roman" panose="02020603050405020304" charset="0"/>
                    <a:ea typeface="Times New Roman" panose="02020603050405020304" charset="0"/>
                    <a:cs typeface="Times New Roman" panose="02020603050405020304" charset="0"/>
                  </a:rPr>
                  <a:t>将模型前</a:t>
                </a:r>
                <a:r>
                  <a:rPr lang="en-US" altLang="zh-CN">
                    <a:latin typeface="Times New Roman" panose="02020603050405020304" charset="0"/>
                    <a:ea typeface="Times New Roman" panose="02020603050405020304" charset="0"/>
                    <a:cs typeface="Times New Roman" panose="02020603050405020304" charset="0"/>
                  </a:rPr>
                  <a:t>r</a:t>
                </a:r>
                <a:r>
                  <a:rPr lang="zh-CN" altLang="en-US">
                    <a:latin typeface="Times New Roman" panose="02020603050405020304" charset="0"/>
                    <a:ea typeface="Times New Roman" panose="02020603050405020304" charset="0"/>
                    <a:cs typeface="Times New Roman" panose="02020603050405020304" charset="0"/>
                  </a:rPr>
                  <a:t>层单独拿出来做前向，用第</a:t>
                </a:r>
                <a:r>
                  <a:rPr lang="en-US" altLang="zh-CN">
                    <a:latin typeface="Times New Roman" panose="02020603050405020304" charset="0"/>
                    <a:ea typeface="Times New Roman" panose="02020603050405020304" charset="0"/>
                    <a:cs typeface="Times New Roman" panose="02020603050405020304" charset="0"/>
                  </a:rPr>
                  <a:t>r</a:t>
                </a:r>
                <a:r>
                  <a:rPr lang="zh-CN" altLang="en-US">
                    <a:latin typeface="Times New Roman" panose="02020603050405020304" charset="0"/>
                    <a:ea typeface="Times New Roman" panose="02020603050405020304" charset="0"/>
                    <a:cs typeface="Times New Roman" panose="02020603050405020304" charset="0"/>
                  </a:rPr>
                  <a:t>层最后一个</a:t>
                </a:r>
                <a:r>
                  <a:rPr lang="en-US" altLang="zh-CN">
                    <a:latin typeface="Times New Roman" panose="02020603050405020304" charset="0"/>
                    <a:ea typeface="Times New Roman" panose="02020603050405020304" charset="0"/>
                    <a:cs typeface="Times New Roman" panose="02020603050405020304" charset="0"/>
                  </a:rPr>
                  <a:t>token</a:t>
                </a:r>
                <a:r>
                  <a:rPr lang="zh-CN" altLang="en-US">
                    <a:latin typeface="Times New Roman" panose="02020603050405020304" charset="0"/>
                    <a:ea typeface="Times New Roman" panose="02020603050405020304" charset="0"/>
                    <a:cs typeface="Times New Roman" panose="02020603050405020304" charset="0"/>
                  </a:rPr>
                  <a:t>的</a:t>
                </a:r>
                <a:r>
                  <a:rPr lang="en-US" altLang="zh-CN">
                    <a:latin typeface="Times New Roman" panose="02020603050405020304" charset="0"/>
                    <a:ea typeface="Times New Roman" panose="02020603050405020304" charset="0"/>
                    <a:cs typeface="Times New Roman" panose="02020603050405020304" charset="0"/>
                  </a:rPr>
                  <a:t>query</a:t>
                </a:r>
                <a:r>
                  <a:rPr lang="zh-CN" altLang="en-US">
                    <a:latin typeface="Times New Roman" panose="02020603050405020304" charset="0"/>
                    <a:ea typeface="Times New Roman" panose="02020603050405020304" charset="0"/>
                    <a:cs typeface="Times New Roman" panose="02020603050405020304" charset="0"/>
                  </a:rPr>
                  <a:t>与前面的</a:t>
                </a:r>
                <a:r>
                  <a:rPr lang="en-US" altLang="zh-CN">
                    <a:latin typeface="Times New Roman" panose="02020603050405020304" charset="0"/>
                    <a:ea typeface="Times New Roman" panose="02020603050405020304" charset="0"/>
                    <a:cs typeface="Times New Roman" panose="02020603050405020304" charset="0"/>
                  </a:rPr>
                  <a:t>tokens</a:t>
                </a:r>
                <a:r>
                  <a:rPr lang="zh-CN" altLang="en-US">
                    <a:latin typeface="Times New Roman" panose="02020603050405020304" charset="0"/>
                    <a:ea typeface="Times New Roman" panose="02020603050405020304" charset="0"/>
                    <a:cs typeface="Times New Roman" panose="02020603050405020304" charset="0"/>
                  </a:rPr>
                  <a:t>计算</a:t>
                </a:r>
                <a:r>
                  <a:rPr lang="en-US" altLang="zh-CN">
                    <a:latin typeface="Times New Roman" panose="02020603050405020304" charset="0"/>
                    <a:ea typeface="Times New Roman" panose="02020603050405020304" charset="0"/>
                    <a:cs typeface="Times New Roman" panose="02020603050405020304" charset="0"/>
                  </a:rPr>
                  <a:t>attention</a:t>
                </a:r>
                <a:r>
                  <a:rPr lang="zh-CN" altLang="en-US">
                    <a:latin typeface="Times New Roman" panose="02020603050405020304" charset="0"/>
                    <a:ea typeface="Times New Roman" panose="02020603050405020304" charset="0"/>
                    <a:cs typeface="Times New Roman" panose="02020603050405020304" charset="0"/>
                  </a:rPr>
                  <a:t>，筛选出</a:t>
                </a:r>
                <a:r>
                  <a:rPr lang="en-US" altLang="zh-CN">
                    <a:latin typeface="Times New Roman" panose="02020603050405020304" charset="0"/>
                    <a:ea typeface="Times New Roman" panose="02020603050405020304" charset="0"/>
                    <a:cs typeface="Times New Roman" panose="02020603050405020304" charset="0"/>
                  </a:rPr>
                  <a:t>top-k</a:t>
                </a:r>
                <a:r>
                  <a:rPr lang="zh-CN" altLang="en-US">
                    <a:latin typeface="Times New Roman" panose="02020603050405020304" charset="0"/>
                    <a:ea typeface="Times New Roman" panose="02020603050405020304" charset="0"/>
                    <a:cs typeface="Times New Roman" panose="02020603050405020304" charset="0"/>
                  </a:rPr>
                  <a:t>再用于</a:t>
                </a:r>
                <a:r>
                  <a:rPr lang="zh-CN" altLang="en-US" b="1">
                    <a:solidFill>
                      <a:srgbClr val="C00000"/>
                    </a:solidFill>
                    <a:latin typeface="Times New Roman" panose="02020603050405020304" charset="0"/>
                    <a:ea typeface="Times New Roman" panose="02020603050405020304" charset="0"/>
                    <a:cs typeface="Times New Roman" panose="02020603050405020304" charset="0"/>
                  </a:rPr>
                  <a:t>完整</a:t>
                </a:r>
                <a:r>
                  <a:rPr lang="zh-CN" altLang="en-US">
                    <a:latin typeface="Times New Roman" panose="02020603050405020304" charset="0"/>
                    <a:ea typeface="Times New Roman" panose="02020603050405020304" charset="0"/>
                    <a:cs typeface="Times New Roman" panose="02020603050405020304" charset="0"/>
                  </a:rPr>
                  <a:t>的推理</a:t>
                </a:r>
                <a:endParaRPr lang="zh-CN" altLang="en-US">
                  <a:latin typeface="Times New Roman" panose="02020603050405020304" charset="0"/>
                  <a:ea typeface="Times New Roman" panose="02020603050405020304" charset="0"/>
                  <a:cs typeface="Times New Roman" panose="02020603050405020304" charset="0"/>
                </a:endParaRPr>
              </a:p>
              <a:p>
                <a:pPr lvl="2">
                  <a:lnSpc>
                    <a:spcPct val="90000"/>
                  </a:lnSpc>
                  <a:spcBef>
                    <a:spcPts val="400"/>
                  </a:spcBef>
                  <a:spcAft>
                    <a:spcPts val="500"/>
                  </a:spcAft>
                </a:pPr>
                <a:r>
                  <a:rPr lang="zh-CN" altLang="en-US">
                    <a:latin typeface="Times New Roman" panose="02020603050405020304" charset="0"/>
                    <a:ea typeface="Times New Roman" panose="02020603050405020304" charset="0"/>
                    <a:cs typeface="Times New Roman" panose="02020603050405020304" charset="0"/>
                  </a:rPr>
                  <a:t>前</a:t>
                </a:r>
                <a:r>
                  <a:rPr lang="en-US" altLang="zh-CN">
                    <a:latin typeface="Times New Roman" panose="02020603050405020304" charset="0"/>
                    <a:ea typeface="Times New Roman" panose="02020603050405020304" charset="0"/>
                    <a:cs typeface="Times New Roman" panose="02020603050405020304" charset="0"/>
                  </a:rPr>
                  <a:t>r</a:t>
                </a:r>
                <a:r>
                  <a:rPr lang="zh-CN" altLang="en-US">
                    <a:latin typeface="Times New Roman" panose="02020603050405020304" charset="0"/>
                    <a:ea typeface="Times New Roman" panose="02020603050405020304" charset="0"/>
                    <a:cs typeface="Times New Roman" panose="02020603050405020304" charset="0"/>
                  </a:rPr>
                  <a:t>层筛选提于</a:t>
                </a:r>
                <a:r>
                  <a:rPr lang="en-US" altLang="zh-CN">
                    <a:latin typeface="Times New Roman" panose="02020603050405020304" charset="0"/>
                    <a:ea typeface="Times New Roman" panose="02020603050405020304" charset="0"/>
                    <a:cs typeface="Times New Roman" panose="02020603050405020304" charset="0"/>
                  </a:rPr>
                  <a:t>prefill</a:t>
                </a:r>
                <a:r>
                  <a:rPr lang="zh-CN" altLang="en-US">
                    <a:latin typeface="Times New Roman" panose="02020603050405020304" charset="0"/>
                    <a:ea typeface="Times New Roman" panose="02020603050405020304" charset="0"/>
                    <a:cs typeface="Times New Roman" panose="02020603050405020304" charset="0"/>
                  </a:rPr>
                  <a:t>前，有效较少了</a:t>
                </a:r>
                <a:r>
                  <a:rPr lang="en-US" altLang="zh-CN">
                    <a:latin typeface="Times New Roman" panose="02020603050405020304" charset="0"/>
                    <a:ea typeface="Times New Roman" panose="02020603050405020304" charset="0"/>
                    <a:cs typeface="Times New Roman" panose="02020603050405020304" charset="0"/>
                  </a:rPr>
                  <a:t>prefill</a:t>
                </a:r>
                <a:r>
                  <a:rPr lang="zh-CN" altLang="en-US">
                    <a:latin typeface="Times New Roman" panose="02020603050405020304" charset="0"/>
                    <a:ea typeface="Times New Roman" panose="02020603050405020304" charset="0"/>
                    <a:cs typeface="Times New Roman" panose="02020603050405020304" charset="0"/>
                  </a:rPr>
                  <a:t>阶段的计算量和延迟</a:t>
                </a:r>
                <a:endParaRPr lang="zh-CN" altLang="en-US">
                  <a:latin typeface="Times New Roman" panose="02020603050405020304" charset="0"/>
                  <a:ea typeface="Times New Roman" panose="02020603050405020304" charset="0"/>
                  <a:cs typeface="Times New Roman" panose="02020603050405020304" charset="0"/>
                </a:endParaRPr>
              </a:p>
              <a:p>
                <a:pPr lvl="1">
                  <a:lnSpc>
                    <a:spcPct val="90000"/>
                  </a:lnSpc>
                  <a:spcBef>
                    <a:spcPts val="400"/>
                  </a:spcBef>
                  <a:spcAft>
                    <a:spcPts val="500"/>
                  </a:spcAft>
                </a:pPr>
                <a:r>
                  <a:rPr lang="en-US" altLang="zh-CN" b="1">
                    <a:solidFill>
                      <a:schemeClr val="tx1"/>
                    </a:solidFill>
                    <a:latin typeface="Times New Roman" panose="02020603050405020304" charset="0"/>
                    <a:ea typeface="Times New Roman" panose="02020603050405020304" charset="0"/>
                    <a:cs typeface="Times New Roman" panose="02020603050405020304" charset="0"/>
                  </a:rPr>
                  <a:t>FastKV</a:t>
                </a:r>
                <a:r>
                  <a:rPr lang="en-US" altLang="zh-CN" b="1">
                    <a:latin typeface="Times New Roman" panose="02020603050405020304" charset="0"/>
                    <a:ea typeface="Times New Roman" panose="02020603050405020304" charset="0"/>
                    <a:cs typeface="Times New Roman" panose="02020603050405020304" charset="0"/>
                  </a:rPr>
                  <a:t>: </a:t>
                </a:r>
                <a:endParaRPr lang="en-US" altLang="zh-CN" b="1">
                  <a:latin typeface="Times New Roman" panose="02020603050405020304" charset="0"/>
                  <a:ea typeface="Times New Roman" panose="02020603050405020304" charset="0"/>
                  <a:cs typeface="Times New Roman" panose="02020603050405020304" charset="0"/>
                </a:endParaRPr>
              </a:p>
              <a:p>
                <a:pPr lvl="2">
                  <a:lnSpc>
                    <a:spcPct val="90000"/>
                  </a:lnSpc>
                  <a:spcBef>
                    <a:spcPts val="400"/>
                  </a:spcBef>
                  <a:spcAft>
                    <a:spcPts val="500"/>
                  </a:spcAft>
                </a:pPr>
                <a:r>
                  <a:rPr lang="en-US" altLang="zh-CN">
                    <a:latin typeface="Times New Roman" panose="02020603050405020304" charset="0"/>
                    <a:ea typeface="Times New Roman" panose="02020603050405020304" charset="0"/>
                    <a:cs typeface="Times New Roman" panose="02020603050405020304" charset="0"/>
                  </a:rPr>
                  <a:t>prefill</a:t>
                </a:r>
                <a:r>
                  <a:rPr lang="zh-CN" altLang="en-US">
                    <a:latin typeface="Times New Roman" panose="02020603050405020304" charset="0"/>
                    <a:ea typeface="Times New Roman" panose="02020603050405020304" charset="0"/>
                    <a:cs typeface="Times New Roman" panose="02020603050405020304" charset="0"/>
                  </a:rPr>
                  <a:t>阶段标定</a:t>
                </a:r>
                <a:r>
                  <a:rPr lang="en-US" altLang="zh-CN">
                    <a:latin typeface="Times New Roman" panose="02020603050405020304" charset="0"/>
                    <a:ea typeface="Times New Roman" panose="02020603050405020304" charset="0"/>
                    <a:cs typeface="Times New Roman" panose="02020603050405020304" charset="0"/>
                  </a:rPr>
                  <a:t>TSP</a:t>
                </a:r>
                <a:r>
                  <a:rPr lang="zh-CN" altLang="en-US">
                    <a:latin typeface="Times New Roman" panose="02020603050405020304" charset="0"/>
                    <a:ea typeface="Times New Roman" panose="02020603050405020304" charset="0"/>
                    <a:cs typeface="Times New Roman" panose="02020603050405020304" charset="0"/>
                  </a:rPr>
                  <a:t>中间层，</a:t>
                </a:r>
                <a:r>
                  <a:rPr lang="en-US" altLang="zh-CN">
                    <a:latin typeface="Times New Roman" panose="02020603050405020304" charset="0"/>
                    <a:ea typeface="Times New Roman" panose="02020603050405020304" charset="0"/>
                    <a:cs typeface="Times New Roman" panose="02020603050405020304" charset="0"/>
                  </a:rPr>
                  <a:t>TSP</a:t>
                </a:r>
                <a:r>
                  <a:rPr lang="zh-CN" altLang="en-US">
                    <a:latin typeface="Times New Roman" panose="02020603050405020304" charset="0"/>
                    <a:ea typeface="Times New Roman" panose="02020603050405020304" charset="0"/>
                    <a:cs typeface="Times New Roman" panose="02020603050405020304" charset="0"/>
                  </a:rPr>
                  <a:t>之前的层</a:t>
                </a:r>
                <a:r>
                  <a:rPr lang="zh-CN" altLang="en-US" b="1">
                    <a:solidFill>
                      <a:srgbClr val="C00000"/>
                    </a:solidFill>
                    <a:latin typeface="Times New Roman" panose="02020603050405020304" charset="0"/>
                    <a:ea typeface="Times New Roman" panose="02020603050405020304" charset="0"/>
                    <a:cs typeface="Times New Roman" panose="02020603050405020304" charset="0"/>
                  </a:rPr>
                  <a:t>全量</a:t>
                </a:r>
                <a:r>
                  <a:rPr lang="zh-CN" altLang="en-US">
                    <a:latin typeface="Times New Roman" panose="02020603050405020304" charset="0"/>
                    <a:ea typeface="Times New Roman" panose="02020603050405020304" charset="0"/>
                    <a:cs typeface="Times New Roman" panose="02020603050405020304" charset="0"/>
                  </a:rPr>
                  <a:t>计算所有</a:t>
                </a:r>
                <a:r>
                  <a:rPr lang="en-US" altLang="zh-CN">
                    <a:latin typeface="Times New Roman" panose="02020603050405020304" charset="0"/>
                    <a:ea typeface="Times New Roman" panose="02020603050405020304" charset="0"/>
                    <a:cs typeface="Times New Roman" panose="02020603050405020304" charset="0"/>
                  </a:rPr>
                  <a:t>tokens</a:t>
                </a:r>
                <a:r>
                  <a:rPr lang="zh-CN" altLang="en-US">
                    <a:latin typeface="Times New Roman" panose="02020603050405020304" charset="0"/>
                    <a:ea typeface="Times New Roman" panose="02020603050405020304" charset="0"/>
                    <a:cs typeface="Times New Roman" panose="02020603050405020304" charset="0"/>
                  </a:rPr>
                  <a:t>的</a:t>
                </a:r>
                <a:r>
                  <a:rPr lang="en-US" altLang="zh-CN">
                    <a:latin typeface="Times New Roman" panose="02020603050405020304" charset="0"/>
                    <a:ea typeface="Times New Roman" panose="02020603050405020304" charset="0"/>
                    <a:cs typeface="Times New Roman" panose="02020603050405020304" charset="0"/>
                  </a:rPr>
                  <a:t>KV</a:t>
                </a:r>
                <a:r>
                  <a:rPr lang="zh-CN" altLang="en-US">
                    <a:latin typeface="Times New Roman" panose="02020603050405020304" charset="0"/>
                    <a:ea typeface="Times New Roman" panose="02020603050405020304" charset="0"/>
                    <a:cs typeface="Times New Roman" panose="02020603050405020304" charset="0"/>
                  </a:rPr>
                  <a:t>以及注意力，并传给后面的层，到</a:t>
                </a:r>
                <a:r>
                  <a:rPr lang="en-US" altLang="zh-CN">
                    <a:latin typeface="Times New Roman" panose="02020603050405020304" charset="0"/>
                    <a:ea typeface="Times New Roman" panose="02020603050405020304" charset="0"/>
                    <a:cs typeface="Times New Roman" panose="02020603050405020304" charset="0"/>
                  </a:rPr>
                  <a:t>TSP</a:t>
                </a:r>
                <a:r>
                  <a:rPr lang="zh-CN" altLang="en-US">
                    <a:latin typeface="Times New Roman" panose="02020603050405020304" charset="0"/>
                    <a:ea typeface="Times New Roman" panose="02020603050405020304" charset="0"/>
                    <a:cs typeface="Times New Roman" panose="02020603050405020304" charset="0"/>
                  </a:rPr>
                  <a:t>层时基于前面计算的注意力得分筛选</a:t>
                </a:r>
                <a:r>
                  <a:rPr lang="en-US" altLang="zh-CN">
                    <a:latin typeface="Times New Roman" panose="02020603050405020304" charset="0"/>
                    <a:ea typeface="Times New Roman" panose="02020603050405020304" charset="0"/>
                    <a:cs typeface="Times New Roman" panose="02020603050405020304" charset="0"/>
                  </a:rPr>
                  <a:t>top</a:t>
                </a:r>
                <a:r>
                  <a:rPr lang="zh-CN" altLang="en-US">
                    <a:latin typeface="Times New Roman" panose="02020603050405020304" charset="0"/>
                    <a:ea typeface="Times New Roman" panose="02020603050405020304" charset="0"/>
                    <a:cs typeface="Times New Roman" panose="02020603050405020304" charset="0"/>
                  </a:rPr>
                  <a:t>-</a:t>
                </a:r>
                <a:r>
                  <a:rPr lang="en-US" altLang="zh-CN">
                    <a:latin typeface="Times New Roman" panose="02020603050405020304" charset="0"/>
                    <a:ea typeface="Times New Roman" panose="02020603050405020304" charset="0"/>
                    <a:cs typeface="Times New Roman" panose="02020603050405020304" charset="0"/>
                  </a:rPr>
                  <a:t>k</a:t>
                </a:r>
                <a:endParaRPr lang="en-US" altLang="zh-CN">
                  <a:latin typeface="Times New Roman" panose="02020603050405020304" charset="0"/>
                  <a:ea typeface="Times New Roman" panose="02020603050405020304" charset="0"/>
                  <a:cs typeface="Times New Roman" panose="02020603050405020304" charset="0"/>
                </a:endParaRPr>
              </a:p>
              <a:p>
                <a:pPr lvl="2">
                  <a:lnSpc>
                    <a:spcPct val="90000"/>
                  </a:lnSpc>
                  <a:spcBef>
                    <a:spcPts val="400"/>
                  </a:spcBef>
                  <a:spcAft>
                    <a:spcPts val="500"/>
                  </a:spcAft>
                </a:pPr>
                <a:r>
                  <a:rPr lang="en-US" altLang="zh-CN">
                    <a:latin typeface="Times New Roman" panose="02020603050405020304" charset="0"/>
                    <a:ea typeface="Times New Roman" panose="02020603050405020304" charset="0"/>
                    <a:cs typeface="Times New Roman" panose="02020603050405020304" charset="0"/>
                  </a:rPr>
                  <a:t>TSP</a:t>
                </a:r>
                <a:r>
                  <a:rPr lang="zh-CN" altLang="en-US">
                    <a:latin typeface="Times New Roman" panose="02020603050405020304" charset="0"/>
                    <a:ea typeface="Times New Roman" panose="02020603050405020304" charset="0"/>
                    <a:cs typeface="Times New Roman" panose="02020603050405020304" charset="0"/>
                  </a:rPr>
                  <a:t>后面的层均以</a:t>
                </a:r>
                <a:r>
                  <a:rPr lang="en-US" altLang="zh-CN">
                    <a:latin typeface="Times New Roman" panose="02020603050405020304" charset="0"/>
                    <a:ea typeface="Times New Roman" panose="02020603050405020304" charset="0"/>
                    <a:cs typeface="Times New Roman" panose="02020603050405020304" charset="0"/>
                  </a:rPr>
                  <a:t>TSP</a:t>
                </a:r>
                <a:r>
                  <a:rPr lang="zh-CN" altLang="en-US">
                    <a:latin typeface="Times New Roman" panose="02020603050405020304" charset="0"/>
                    <a:ea typeface="Times New Roman" panose="02020603050405020304" charset="0"/>
                    <a:cs typeface="Times New Roman" panose="02020603050405020304" charset="0"/>
                  </a:rPr>
                  <a:t>层选出的</a:t>
                </a:r>
                <a:r>
                  <a:rPr lang="en-US" altLang="zh-CN">
                    <a:latin typeface="Times New Roman" panose="02020603050405020304" charset="0"/>
                    <a:ea typeface="Times New Roman" panose="02020603050405020304" charset="0"/>
                    <a:cs typeface="Times New Roman" panose="02020603050405020304" charset="0"/>
                  </a:rPr>
                  <a:t>token</a:t>
                </a:r>
                <a:r>
                  <a:rPr lang="zh-CN" altLang="en-US">
                    <a:latin typeface="Times New Roman" panose="02020603050405020304" charset="0"/>
                    <a:ea typeface="Times New Roman" panose="02020603050405020304" charset="0"/>
                    <a:cs typeface="Times New Roman" panose="02020603050405020304" charset="0"/>
                  </a:rPr>
                  <a:t>位置作为初始</a:t>
                </a:r>
                <a:r>
                  <a:rPr lang="en-US" altLang="zh-CN">
                    <a:latin typeface="Times New Roman" panose="02020603050405020304" charset="0"/>
                    <a:ea typeface="Times New Roman" panose="02020603050405020304" charset="0"/>
                    <a:cs typeface="Times New Roman" panose="02020603050405020304" charset="0"/>
                  </a:rPr>
                  <a:t>cache</a:t>
                </a:r>
                <a:r>
                  <a:rPr lang="zh-CN" altLang="en-US">
                    <a:latin typeface="Times New Roman" panose="02020603050405020304" charset="0"/>
                    <a:ea typeface="Times New Roman" panose="02020603050405020304" charset="0"/>
                    <a:cs typeface="Times New Roman" panose="02020603050405020304" charset="0"/>
                  </a:rPr>
                  <a:t>，并按各层自己的</a:t>
                </a:r>
                <a:r>
                  <a:rPr lang="en-US" altLang="zh-CN">
                    <a:latin typeface="Times New Roman" panose="02020603050405020304" charset="0"/>
                    <a:ea typeface="Times New Roman" panose="02020603050405020304" charset="0"/>
                    <a:cs typeface="Times New Roman" panose="02020603050405020304" charset="0"/>
                  </a:rPr>
                  <a:t>retention rate</a:t>
                </a:r>
                <a:r>
                  <a:rPr lang="zh-CN" altLang="en-US" b="1">
                    <a:solidFill>
                      <a:srgbClr val="C00000"/>
                    </a:solidFill>
                    <a:latin typeface="Times New Roman" panose="02020603050405020304" charset="0"/>
                    <a:ea typeface="Times New Roman" panose="02020603050405020304" charset="0"/>
                    <a:cs typeface="Times New Roman" panose="02020603050405020304" charset="0"/>
                  </a:rPr>
                  <a:t>独立</a:t>
                </a:r>
                <a:r>
                  <a:rPr lang="zh-CN" altLang="en-US">
                    <a:latin typeface="Times New Roman" panose="02020603050405020304" charset="0"/>
                    <a:ea typeface="Times New Roman" panose="02020603050405020304" charset="0"/>
                    <a:cs typeface="Times New Roman" panose="02020603050405020304" charset="0"/>
                  </a:rPr>
                  <a:t>更新</a:t>
                </a:r>
                <a:endParaRPr lang="en-US" altLang="zh-CN">
                  <a:latin typeface="Times New Roman" panose="02020603050405020304" charset="0"/>
                  <a:ea typeface="Times New Roman" panose="02020603050405020304" charset="0"/>
                  <a:cs typeface="Times New Roman" panose="02020603050405020304" charset="0"/>
                </a:endParaRPr>
              </a:p>
              <a:p>
                <a:pPr marL="791845" lvl="2" indent="0">
                  <a:buNone/>
                </a:pPr>
                <a:endParaRPr lang="en-US" altLang="zh-CN">
                  <a:latin typeface="Times New Roman" panose="02020603050405020304" charset="0"/>
                  <a:ea typeface="Times New Roman" panose="02020603050405020304" charset="0"/>
                  <a:cs typeface="Times New Roman" panose="02020603050405020304" charset="0"/>
                </a:endParaRPr>
              </a:p>
              <a:p>
                <a:pPr lvl="1"/>
                <a:endParaRPr lang="en-US" altLang="zh-CN" b="1">
                  <a:latin typeface="Times New Roman" panose="02020603050405020304" charset="0"/>
                  <a:ea typeface="Times New Roman" panose="02020603050405020304" charset="0"/>
                  <a:cs typeface="Times New Roman" panose="02020603050405020304" charset="0"/>
                </a:endParaRPr>
              </a:p>
              <a:p>
                <a:pPr lvl="1"/>
                <a:endParaRPr lang="zh-CN" altLang="en-US" b="1">
                  <a:latin typeface="Times New Roman" panose="02020603050405020304" charset="0"/>
                  <a:ea typeface="Times New Roman" panose="02020603050405020304" charset="0"/>
                  <a:cs typeface="Times New Roman" panose="02020603050405020304" charset="0"/>
                </a:endParaRPr>
              </a:p>
              <a:p>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5" name="内容占位符 4"/>
              <p:cNvSpPr>
                <a:spLocks noRot="1" noChangeAspect="1" noMove="1" noResize="1" noEditPoints="1" noAdjustHandles="1" noChangeArrowheads="1" noChangeShapeType="1" noTextEdit="1"/>
              </p:cNvSpPr>
              <p:nvPr>
                <p:ph idx="1"/>
              </p:nvPr>
            </p:nvSpPr>
            <p:spPr>
              <a:blipFill rotWithShape="1">
                <a:blip r:embed="rId1"/>
                <a:stretch>
                  <a:fillRect l="-5" t="-5" b="-40616"/>
                </a:stretch>
              </a:blipFill>
            </p:spPr>
            <p:txBody>
              <a:bodyPr/>
              <a:lstStyle/>
              <a:p>
                <a:r>
                  <a:rPr lang="zh-CN" altLang="en-US">
                    <a:noFill/>
                  </a:rPr>
                  <a:t> </a:t>
                </a:r>
              </a:p>
            </p:txBody>
          </p:sp>
        </mc:Fallback>
      </mc:AlternateContent>
    </p:spTree>
  </p:cSld>
  <p:clrMapOvr>
    <a:masterClrMapping/>
  </p:clrMapOvr>
</p:sld>
</file>

<file path=ppt/tags/tag1.xml><?xml version="1.0" encoding="utf-8"?>
<p:tagLst xmlns:p="http://schemas.openxmlformats.org/presentationml/2006/main">
  <p:tag name="ISLIDE.GUIDESSETTING" val="{&quot;Id&quot;:&quot;90f36d3f-ffec-4fe5-9788-afc451dde4a9&quot;,&quot;Name&quot;:null,&quot;Kind&quot;:&quot;Custom&quot;,&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003C8B"/>
      </a:accent1>
      <a:accent2>
        <a:srgbClr val="ED7D31"/>
      </a:accent2>
      <a:accent3>
        <a:srgbClr val="A5A5A5"/>
      </a:accent3>
      <a:accent4>
        <a:srgbClr val="FFC000"/>
      </a:accent4>
      <a:accent5>
        <a:srgbClr val="5B9BD5"/>
      </a:accent5>
      <a:accent6>
        <a:srgbClr val="309481"/>
      </a:accent6>
      <a:hlink>
        <a:srgbClr val="0563C1"/>
      </a:hlink>
      <a:folHlink>
        <a:srgbClr val="954F72"/>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5032</Words>
  <Application>WPS 演示</Application>
  <PresentationFormat>Widescreen</PresentationFormat>
  <Paragraphs>474</Paragraphs>
  <Slides>33</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Arial</vt:lpstr>
      <vt:lpstr>宋体</vt:lpstr>
      <vt:lpstr>Wingdings</vt:lpstr>
      <vt:lpstr>微软雅黑</vt:lpstr>
      <vt:lpstr>Times New Roman</vt:lpstr>
      <vt:lpstr>Cambria Math</vt:lpstr>
      <vt:lpstr>Calibri</vt:lpstr>
      <vt:lpstr>Arial Unicode MS</vt:lpstr>
      <vt:lpstr>Office 主题​​</vt:lpstr>
      <vt:lpstr>顶点课程期末答辩</vt:lpstr>
      <vt:lpstr>目录</vt:lpstr>
      <vt:lpstr>1 研究背景与意义</vt:lpstr>
      <vt:lpstr>1 研究背景与意义</vt:lpstr>
      <vt:lpstr>目录</vt:lpstr>
      <vt:lpstr>2.1 研究目标与内容 </vt:lpstr>
      <vt:lpstr>2.2 研究思路 </vt:lpstr>
      <vt:lpstr>2.3 KV cache 调研</vt:lpstr>
      <vt:lpstr>2.3 KV cache 调研</vt:lpstr>
      <vt:lpstr>2.3 KV cache 调研</vt:lpstr>
      <vt:lpstr>目录</vt:lpstr>
      <vt:lpstr>3.1 系统总体设计</vt:lpstr>
      <vt:lpstr>3.2 系统具体实现</vt:lpstr>
      <vt:lpstr>3.2 系统具体实现</vt:lpstr>
      <vt:lpstr>3.2 系统具体实现</vt:lpstr>
      <vt:lpstr>3.2 系统具体实现</vt:lpstr>
      <vt:lpstr>3.2 系统具体实现</vt:lpstr>
      <vt:lpstr>3.2 系统具体实现</vt:lpstr>
      <vt:lpstr>3.2 系统具体实现</vt:lpstr>
      <vt:lpstr>3.3 项目进展路线图</vt:lpstr>
      <vt:lpstr>3.4 项目分工</vt:lpstr>
      <vt:lpstr>目录</vt:lpstr>
      <vt:lpstr>4.1 实验结果</vt:lpstr>
      <vt:lpstr>4.1 实验结果</vt:lpstr>
      <vt:lpstr>4.1 实验结果</vt:lpstr>
      <vt:lpstr>4.1 实验结果</vt:lpstr>
      <vt:lpstr>4.1 实验结果</vt:lpstr>
      <vt:lpstr>4.1 实验结果</vt:lpstr>
      <vt:lpstr>4.2 目标达成情况对照表</vt:lpstr>
      <vt:lpstr>目录</vt:lpstr>
      <vt:lpstr>5.1 总结与展望</vt:lpstr>
      <vt:lpstr>5.1 总结与展望</vt:lpstr>
      <vt:lpstr>5.2 相关课程支撑目标情况</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顶点课程期末答辩</dc:title>
  <dc:creator>Yingjie Qi</dc:creator>
  <cp:lastModifiedBy>曹晨旭</cp:lastModifiedBy>
  <cp:revision>1</cp:revision>
  <dcterms:created xsi:type="dcterms:W3CDTF">2026-01-11T10:17:40Z</dcterms:created>
  <dcterms:modified xsi:type="dcterms:W3CDTF">2026-01-11T10:17:40Z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B3B43CB4B87348779F50890D15108C60_13</vt:lpwstr>
  </property>
  <property fmtid="{D5CDD505-2E9C-101B-9397-08002B2CF9AE}" pid="3" name="KSOProductBuildVer">
    <vt:lpwstr>2052-12.1.0.19770</vt:lpwstr>
  </property>
</Properties>
</file>